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15"/>
  </p:notesMasterIdLst>
  <p:sldIdLst>
    <p:sldId id="256" r:id="rId2"/>
    <p:sldId id="265" r:id="rId3"/>
    <p:sldId id="257" r:id="rId4"/>
    <p:sldId id="264" r:id="rId5"/>
    <p:sldId id="258" r:id="rId6"/>
    <p:sldId id="259" r:id="rId7"/>
    <p:sldId id="260" r:id="rId8"/>
    <p:sldId id="261" r:id="rId9"/>
    <p:sldId id="266" r:id="rId10"/>
    <p:sldId id="268" r:id="rId11"/>
    <p:sldId id="269" r:id="rId12"/>
    <p:sldId id="267" r:id="rId13"/>
    <p:sldId id="26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7254"/>
  </p:normalViewPr>
  <p:slideViewPr>
    <p:cSldViewPr snapToGrid="0" snapToObjects="1">
      <p:cViewPr varScale="1">
        <p:scale>
          <a:sx n="90" d="100"/>
          <a:sy n="90" d="100"/>
        </p:scale>
        <p:origin x="232" y="5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gif>
</file>

<file path=ppt/media/image11.gif>
</file>

<file path=ppt/media/image12.gif>
</file>

<file path=ppt/media/image13.png>
</file>

<file path=ppt/media/image14.png>
</file>

<file path=ppt/media/image15.png>
</file>

<file path=ppt/media/image16.png>
</file>

<file path=ppt/media/image17.png>
</file>

<file path=ppt/media/image18.gif>
</file>

<file path=ppt/media/image19.gif>
</file>

<file path=ppt/media/image2.jpeg>
</file>

<file path=ppt/media/image20.gif>
</file>

<file path=ppt/media/image3.jpeg>
</file>

<file path=ppt/media/image4.gif>
</file>

<file path=ppt/media/image5.pn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D2323F-1751-3A43-A5C0-9AC239A6CE45}" type="datetimeFigureOut">
              <a:rPr lang="en-US" smtClean="0"/>
              <a:t>3/3/22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5EA403-9FFE-CD4C-B7B0-F838BD5E5121}" type="slidenum">
              <a:rPr lang="en-US" smtClean="0"/>
              <a:t>‹#›</a:t>
            </a:fld>
            <a:endParaRPr lang="en-US"/>
          </a:p>
        </p:txBody>
      </p:sp>
    </p:spTree>
    <p:extLst>
      <p:ext uri="{BB962C8B-B14F-4D97-AF65-F5344CB8AC3E}">
        <p14:creationId xmlns:p14="http://schemas.microsoft.com/office/powerpoint/2010/main" val="4088171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General relativity describes gravity as the curvature of space-time</a:t>
            </a:r>
          </a:p>
          <a:p>
            <a:pPr marL="171450" indent="-171450">
              <a:buFont typeface="Arial" panose="020B0604020202020204" pitchFamily="34" charset="0"/>
              <a:buChar char="•"/>
            </a:pPr>
            <a:r>
              <a:rPr lang="en-US" dirty="0"/>
              <a:t>It allows for some weird effects like the bending of light and time. </a:t>
            </a:r>
          </a:p>
          <a:p>
            <a:pPr marL="171450" indent="-171450">
              <a:buFont typeface="Arial" panose="020B0604020202020204" pitchFamily="34" charset="0"/>
              <a:buChar char="•"/>
            </a:pPr>
            <a:r>
              <a:rPr lang="en-US" dirty="0"/>
              <a:t>Black hole are predicted by the equations of general relativity; the image on the right is an imaged black hole.</a:t>
            </a:r>
          </a:p>
        </p:txBody>
      </p:sp>
      <p:sp>
        <p:nvSpPr>
          <p:cNvPr id="4" name="Slide Number Placeholder 3"/>
          <p:cNvSpPr>
            <a:spLocks noGrp="1"/>
          </p:cNvSpPr>
          <p:nvPr>
            <p:ph type="sldNum" sz="quarter" idx="5"/>
          </p:nvPr>
        </p:nvSpPr>
        <p:spPr/>
        <p:txBody>
          <a:bodyPr/>
          <a:lstStyle/>
          <a:p>
            <a:fld id="{A85EA403-9FFE-CD4C-B7B0-F838BD5E5121}" type="slidenum">
              <a:rPr lang="en-US" smtClean="0"/>
              <a:t>2</a:t>
            </a:fld>
            <a:endParaRPr lang="en-US"/>
          </a:p>
        </p:txBody>
      </p:sp>
    </p:spTree>
    <p:extLst>
      <p:ext uri="{BB962C8B-B14F-4D97-AF65-F5344CB8AC3E}">
        <p14:creationId xmlns:p14="http://schemas.microsoft.com/office/powerpoint/2010/main" val="1739654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Results shown are not entirely physical; many oscillations are an artifact introduced by the nature of the system. Needs to average over an orbital period.</a:t>
            </a:r>
          </a:p>
          <a:p>
            <a:pPr marL="171450" indent="-171450">
              <a:buFont typeface="Arial" panose="020B0604020202020204" pitchFamily="34" charset="0"/>
              <a:buChar char="•"/>
            </a:pPr>
            <a:r>
              <a:rPr lang="en-US" dirty="0"/>
              <a:t>Extremely drastic changes for closer orbits here; could indicate higher chance of dynamical processes in this region. </a:t>
            </a:r>
          </a:p>
        </p:txBody>
      </p:sp>
      <p:sp>
        <p:nvSpPr>
          <p:cNvPr id="4" name="Slide Number Placeholder 3"/>
          <p:cNvSpPr>
            <a:spLocks noGrp="1"/>
          </p:cNvSpPr>
          <p:nvPr>
            <p:ph type="sldNum" sz="quarter" idx="5"/>
          </p:nvPr>
        </p:nvSpPr>
        <p:spPr/>
        <p:txBody>
          <a:bodyPr/>
          <a:lstStyle/>
          <a:p>
            <a:fld id="{A85EA403-9FFE-CD4C-B7B0-F838BD5E5121}" type="slidenum">
              <a:rPr lang="en-US" smtClean="0"/>
              <a:t>11</a:t>
            </a:fld>
            <a:endParaRPr lang="en-US"/>
          </a:p>
        </p:txBody>
      </p:sp>
    </p:spTree>
    <p:extLst>
      <p:ext uri="{BB962C8B-B14F-4D97-AF65-F5344CB8AC3E}">
        <p14:creationId xmlns:p14="http://schemas.microsoft.com/office/powerpoint/2010/main" val="25166420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Both are PNN_ICL systems started with the same initial conditions</a:t>
            </a:r>
          </a:p>
          <a:p>
            <a:pPr marL="171450" indent="-171450">
              <a:buFont typeface="Arial" panose="020B0604020202020204" pitchFamily="34" charset="0"/>
              <a:buChar char="•"/>
            </a:pPr>
            <a:r>
              <a:rPr lang="en-US" dirty="0"/>
              <a:t>Left is Newtonian, right is PM</a:t>
            </a:r>
          </a:p>
        </p:txBody>
      </p:sp>
      <p:sp>
        <p:nvSpPr>
          <p:cNvPr id="4" name="Slide Number Placeholder 3"/>
          <p:cNvSpPr>
            <a:spLocks noGrp="1"/>
          </p:cNvSpPr>
          <p:nvPr>
            <p:ph type="sldNum" sz="quarter" idx="5"/>
          </p:nvPr>
        </p:nvSpPr>
        <p:spPr/>
        <p:txBody>
          <a:bodyPr/>
          <a:lstStyle/>
          <a:p>
            <a:fld id="{A85EA403-9FFE-CD4C-B7B0-F838BD5E5121}" type="slidenum">
              <a:rPr lang="en-US" smtClean="0"/>
              <a:t>12</a:t>
            </a:fld>
            <a:endParaRPr lang="en-US"/>
          </a:p>
        </p:txBody>
      </p:sp>
    </p:spTree>
    <p:extLst>
      <p:ext uri="{BB962C8B-B14F-4D97-AF65-F5344CB8AC3E}">
        <p14:creationId xmlns:p14="http://schemas.microsoft.com/office/powerpoint/2010/main" val="36403879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a bullet list of three or four most important points. The system shown is a PBIB system. </a:t>
            </a:r>
          </a:p>
        </p:txBody>
      </p:sp>
      <p:sp>
        <p:nvSpPr>
          <p:cNvPr id="4" name="Slide Number Placeholder 3"/>
          <p:cNvSpPr>
            <a:spLocks noGrp="1"/>
          </p:cNvSpPr>
          <p:nvPr>
            <p:ph type="sldNum" sz="quarter" idx="5"/>
          </p:nvPr>
        </p:nvSpPr>
        <p:spPr/>
        <p:txBody>
          <a:bodyPr/>
          <a:lstStyle/>
          <a:p>
            <a:fld id="{A85EA403-9FFE-CD4C-B7B0-F838BD5E5121}" type="slidenum">
              <a:rPr lang="en-US" smtClean="0"/>
              <a:t>13</a:t>
            </a:fld>
            <a:endParaRPr lang="en-US"/>
          </a:p>
        </p:txBody>
      </p:sp>
    </p:spTree>
    <p:extLst>
      <p:ext uri="{BB962C8B-B14F-4D97-AF65-F5344CB8AC3E}">
        <p14:creationId xmlns:p14="http://schemas.microsoft.com/office/powerpoint/2010/main" val="3879128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Large objects moving through space-time produce gravitational waves; ripples in space-time. </a:t>
            </a:r>
          </a:p>
          <a:p>
            <a:pPr marL="171450" indent="-171450">
              <a:buFont typeface="Arial" panose="020B0604020202020204" pitchFamily="34" charset="0"/>
              <a:buChar char="•"/>
            </a:pPr>
            <a:r>
              <a:rPr lang="en-US" dirty="0"/>
              <a:t>Because we can’t really detect black holes with light like we can with stars, gravitational waves are a to observe black holes and study them from the information these waves give us.</a:t>
            </a:r>
          </a:p>
          <a:p>
            <a:pPr marL="171450" indent="-171450">
              <a:buFont typeface="Arial" panose="020B0604020202020204" pitchFamily="34" charset="0"/>
              <a:buChar char="•"/>
            </a:pPr>
            <a:r>
              <a:rPr lang="en-US" dirty="0"/>
              <a:t>LIGO was built to detect gravitational waves; however, it needs to know what it’s looking for. </a:t>
            </a:r>
          </a:p>
          <a:p>
            <a:pPr marL="171450" indent="-171450">
              <a:buFont typeface="Arial" panose="020B0604020202020204" pitchFamily="34" charset="0"/>
              <a:buChar char="•"/>
            </a:pPr>
            <a:r>
              <a:rPr lang="en-US" dirty="0"/>
              <a:t>We can use the equations of GR to simulate what a black hole binary merger would look like and thus to predict what the gravitational waveform would look like.</a:t>
            </a:r>
          </a:p>
          <a:p>
            <a:pPr marL="171450" indent="-171450">
              <a:buFont typeface="Arial" panose="020B0604020202020204" pitchFamily="34" charset="0"/>
              <a:buChar char="•"/>
            </a:pPr>
            <a:r>
              <a:rPr lang="en-US" dirty="0"/>
              <a:t>However there are millions of different potential merger scenarios, that all have different waveforms. So LIGO needs an archive of templates to which it can match what it detects and see if it fits any theoretical gravitational waveforms.</a:t>
            </a:r>
          </a:p>
          <a:p>
            <a:endParaRPr lang="en-US" dirty="0"/>
          </a:p>
          <a:p>
            <a:r>
              <a:rPr lang="en-US" dirty="0"/>
              <a:t>More slides here; roughly one slide per minute. </a:t>
            </a:r>
          </a:p>
          <a:p>
            <a:r>
              <a:rPr lang="en-US" dirty="0"/>
              <a:t>Mention later detections of gravitational waves as well; include stellar graveyard graphic.</a:t>
            </a:r>
          </a:p>
          <a:p>
            <a:r>
              <a:rPr lang="en-US" dirty="0"/>
              <a:t>Takes two months to run a code at the production level needed to analyze GW.</a:t>
            </a:r>
          </a:p>
          <a:p>
            <a:r>
              <a:rPr lang="en-US" dirty="0"/>
              <a:t>Motivate having a template library more.</a:t>
            </a:r>
          </a:p>
          <a:p>
            <a:endParaRPr lang="en-US" dirty="0"/>
          </a:p>
        </p:txBody>
      </p:sp>
      <p:sp>
        <p:nvSpPr>
          <p:cNvPr id="4" name="Slide Number Placeholder 3"/>
          <p:cNvSpPr>
            <a:spLocks noGrp="1"/>
          </p:cNvSpPr>
          <p:nvPr>
            <p:ph type="sldNum" sz="quarter" idx="5"/>
          </p:nvPr>
        </p:nvSpPr>
        <p:spPr/>
        <p:txBody>
          <a:bodyPr/>
          <a:lstStyle/>
          <a:p>
            <a:fld id="{A85EA403-9FFE-CD4C-B7B0-F838BD5E5121}" type="slidenum">
              <a:rPr lang="en-US" smtClean="0"/>
              <a:t>3</a:t>
            </a:fld>
            <a:endParaRPr lang="en-US"/>
          </a:p>
        </p:txBody>
      </p:sp>
    </p:spTree>
    <p:extLst>
      <p:ext uri="{BB962C8B-B14F-4D97-AF65-F5344CB8AC3E}">
        <p14:creationId xmlns:p14="http://schemas.microsoft.com/office/powerpoint/2010/main" val="3237315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first gravitational waves were detected back in 2015; their waveform is shown here.</a:t>
            </a:r>
          </a:p>
          <a:p>
            <a:pPr marL="171450" indent="-171450">
              <a:buFont typeface="Arial" panose="020B0604020202020204" pitchFamily="34" charset="0"/>
              <a:buChar char="•"/>
            </a:pPr>
            <a:r>
              <a:rPr lang="en-US" dirty="0"/>
              <a:t>It was a merger of two black holes</a:t>
            </a:r>
          </a:p>
          <a:p>
            <a:pPr marL="171450" indent="-171450">
              <a:buFont typeface="Arial" panose="020B0604020202020204" pitchFamily="34" charset="0"/>
              <a:buChar char="•"/>
            </a:pPr>
            <a:r>
              <a:rPr lang="en-US" dirty="0"/>
              <a:t>Since then, LIGO has observed many different mergers of stellar remnants that we’ve been able to study. Shown is a diagram of masses in the stellar graveyard, which is called that due to the fact that the neutron stars and black hole merging are remnants of dead stars. Most of the objects in this diagram were detecting using gravitational wave observation since 2015.</a:t>
            </a:r>
          </a:p>
          <a:p>
            <a:pPr marL="171450" indent="-171450">
              <a:buFont typeface="Arial" panose="020B0604020202020204" pitchFamily="34" charset="0"/>
              <a:buChar char="•"/>
            </a:pPr>
            <a:r>
              <a:rPr lang="en-US" dirty="0"/>
              <a:t>The simplest way for a black hole binary to occur is if the two black holes formed in situ, essentially so that they both formed near each other and orbit each other until merger. We know binary star systems are very common, so this is a way for them to merge that we understand.</a:t>
            </a:r>
          </a:p>
          <a:p>
            <a:pPr marL="171450" indent="-171450">
              <a:buFont typeface="Arial" panose="020B0604020202020204" pitchFamily="34" charset="0"/>
              <a:buChar char="•"/>
            </a:pPr>
            <a:r>
              <a:rPr lang="en-US" dirty="0"/>
              <a:t>However, some of these detected black holes are too massive to have been formed from dying stars.</a:t>
            </a:r>
          </a:p>
          <a:p>
            <a:pPr marL="171450" indent="-171450">
              <a:buFont typeface="Arial" panose="020B0604020202020204" pitchFamily="34" charset="0"/>
              <a:buChar char="•"/>
            </a:pPr>
            <a:r>
              <a:rPr lang="en-US" dirty="0"/>
              <a:t>Many of these systems may have formed in more complex ways such as dynamical capture of passing black holes.</a:t>
            </a:r>
          </a:p>
          <a:p>
            <a:pPr marL="171450" indent="-171450">
              <a:buFont typeface="Arial" panose="020B0604020202020204" pitchFamily="34" charset="0"/>
              <a:buChar char="•"/>
            </a:pPr>
            <a:r>
              <a:rPr lang="en-US" dirty="0"/>
              <a:t>Using our Post-Minkowski code, we can simulate these more complex systems and find out what kinds of systems could result in the gravitational capture of a black hole or potentially just catapult something back out of the system.</a:t>
            </a:r>
          </a:p>
        </p:txBody>
      </p:sp>
      <p:sp>
        <p:nvSpPr>
          <p:cNvPr id="4" name="Slide Number Placeholder 3"/>
          <p:cNvSpPr>
            <a:spLocks noGrp="1"/>
          </p:cNvSpPr>
          <p:nvPr>
            <p:ph type="sldNum" sz="quarter" idx="5"/>
          </p:nvPr>
        </p:nvSpPr>
        <p:spPr/>
        <p:txBody>
          <a:bodyPr/>
          <a:lstStyle/>
          <a:p>
            <a:fld id="{A85EA403-9FFE-CD4C-B7B0-F838BD5E5121}" type="slidenum">
              <a:rPr lang="en-US" smtClean="0"/>
              <a:t>4</a:t>
            </a:fld>
            <a:endParaRPr lang="en-US"/>
          </a:p>
        </p:txBody>
      </p:sp>
    </p:spTree>
    <p:extLst>
      <p:ext uri="{BB962C8B-B14F-4D97-AF65-F5344CB8AC3E}">
        <p14:creationId xmlns:p14="http://schemas.microsoft.com/office/powerpoint/2010/main" val="1855673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Post-Newtonian is most popular and has been worked on the longest. This takes a Hamiltonian for classical Newtonian gravity and adds general relativistic correction terms. </a:t>
            </a:r>
          </a:p>
          <a:p>
            <a:r>
              <a:rPr lang="en-US"/>
              <a:t>Approximates </a:t>
            </a:r>
            <a:r>
              <a:rPr lang="en-US" dirty="0"/>
              <a:t>the full equations of </a:t>
            </a:r>
            <a:r>
              <a:rPr lang="en-US"/>
              <a:t>general relativity.</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Too many words. They won’t listen to what you’re saying.</a:t>
            </a:r>
          </a:p>
          <a:p>
            <a:pPr marL="171450" indent="-171450">
              <a:buFont typeface="Arial" panose="020B0604020202020204" pitchFamily="34" charset="0"/>
              <a:buChar char="•"/>
            </a:pPr>
            <a:r>
              <a:rPr lang="en-US" dirty="0"/>
              <a:t>Do a compare/contrast between PN and PM.</a:t>
            </a:r>
          </a:p>
          <a:p>
            <a:pPr marL="171450" indent="-171450">
              <a:buFont typeface="Arial" panose="020B0604020202020204" pitchFamily="34" charset="0"/>
              <a:buChar char="•"/>
            </a:pPr>
            <a:r>
              <a:rPr lang="en-US" b="1" dirty="0"/>
              <a:t>Talk about what a Hamiltonian as, add another slide after this. </a:t>
            </a:r>
          </a:p>
        </p:txBody>
      </p:sp>
      <p:sp>
        <p:nvSpPr>
          <p:cNvPr id="4" name="Slide Number Placeholder 3"/>
          <p:cNvSpPr>
            <a:spLocks noGrp="1"/>
          </p:cNvSpPr>
          <p:nvPr>
            <p:ph type="sldNum" sz="quarter" idx="5"/>
          </p:nvPr>
        </p:nvSpPr>
        <p:spPr/>
        <p:txBody>
          <a:bodyPr/>
          <a:lstStyle/>
          <a:p>
            <a:fld id="{A85EA403-9FFE-CD4C-B7B0-F838BD5E5121}" type="slidenum">
              <a:rPr lang="en-US" smtClean="0"/>
              <a:t>5</a:t>
            </a:fld>
            <a:endParaRPr lang="en-US"/>
          </a:p>
        </p:txBody>
      </p:sp>
    </p:spTree>
    <p:extLst>
      <p:ext uri="{BB962C8B-B14F-4D97-AF65-F5344CB8AC3E}">
        <p14:creationId xmlns:p14="http://schemas.microsoft.com/office/powerpoint/2010/main" val="1361827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PM is to second order for two-body, just n-body is only to 1</a:t>
            </a:r>
            <a:r>
              <a:rPr lang="en-US" baseline="30000" dirty="0"/>
              <a:t>st</a:t>
            </a:r>
            <a:r>
              <a:rPr lang="en-US" dirty="0"/>
              <a:t> order. PN has just been worked on for longer.</a:t>
            </a:r>
          </a:p>
        </p:txBody>
      </p:sp>
      <p:sp>
        <p:nvSpPr>
          <p:cNvPr id="4" name="Slide Number Placeholder 3"/>
          <p:cNvSpPr>
            <a:spLocks noGrp="1"/>
          </p:cNvSpPr>
          <p:nvPr>
            <p:ph type="sldNum" sz="quarter" idx="5"/>
          </p:nvPr>
        </p:nvSpPr>
        <p:spPr/>
        <p:txBody>
          <a:bodyPr/>
          <a:lstStyle/>
          <a:p>
            <a:fld id="{A85EA403-9FFE-CD4C-B7B0-F838BD5E5121}" type="slidenum">
              <a:rPr lang="en-US" smtClean="0"/>
              <a:t>6</a:t>
            </a:fld>
            <a:endParaRPr lang="en-US"/>
          </a:p>
        </p:txBody>
      </p:sp>
    </p:spTree>
    <p:extLst>
      <p:ext uri="{BB962C8B-B14F-4D97-AF65-F5344CB8AC3E}">
        <p14:creationId xmlns:p14="http://schemas.microsoft.com/office/powerpoint/2010/main" val="3077613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is just a test to make sure the code is accurate; not all that interesting as a result.</a:t>
            </a:r>
          </a:p>
          <a:p>
            <a:pPr marL="171450" indent="-171450">
              <a:buFont typeface="Arial" panose="020B0604020202020204" pitchFamily="34" charset="0"/>
              <a:buChar char="•"/>
            </a:pPr>
            <a:r>
              <a:rPr lang="en-US" dirty="0"/>
              <a:t>Could be numerical error; we do convergence tests and increase step size of the solver to check this.</a:t>
            </a:r>
          </a:p>
          <a:p>
            <a:pPr marL="171450" indent="-171450">
              <a:buFont typeface="Arial" panose="020B0604020202020204" pitchFamily="34" charset="0"/>
              <a:buChar char="•"/>
            </a:pPr>
            <a:r>
              <a:rPr lang="en-US" dirty="0"/>
              <a:t>Could be that the code doesn’t match the equation in the paper; we’ve quadruple checked this.</a:t>
            </a:r>
          </a:p>
          <a:p>
            <a:pPr marL="171450" indent="-171450">
              <a:buFont typeface="Arial" panose="020B0604020202020204" pitchFamily="34" charset="0"/>
              <a:buChar char="•"/>
            </a:pPr>
            <a:r>
              <a:rPr lang="en-US" dirty="0"/>
              <a:t>Could be we don’t have the correct way to calculate initial conditions; we’ve found four separate ways to calculate initial conditions for a binary PM system to first order that all agree.</a:t>
            </a:r>
          </a:p>
          <a:p>
            <a:pPr marL="171450" indent="-171450">
              <a:buFont typeface="Arial" panose="020B0604020202020204" pitchFamily="34" charset="0"/>
              <a:buChar char="•"/>
            </a:pPr>
            <a:r>
              <a:rPr lang="en-US" dirty="0"/>
              <a:t>Could be that the equations in the paper are wrong; we’re in the process of checking that now.</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Concisely talk about each possible explanation and how we would check it.</a:t>
            </a:r>
          </a:p>
        </p:txBody>
      </p:sp>
      <p:sp>
        <p:nvSpPr>
          <p:cNvPr id="4" name="Slide Number Placeholder 3"/>
          <p:cNvSpPr>
            <a:spLocks noGrp="1"/>
          </p:cNvSpPr>
          <p:nvPr>
            <p:ph type="sldNum" sz="quarter" idx="5"/>
          </p:nvPr>
        </p:nvSpPr>
        <p:spPr/>
        <p:txBody>
          <a:bodyPr/>
          <a:lstStyle/>
          <a:p>
            <a:fld id="{A85EA403-9FFE-CD4C-B7B0-F838BD5E5121}" type="slidenum">
              <a:rPr lang="en-US" smtClean="0"/>
              <a:t>7</a:t>
            </a:fld>
            <a:endParaRPr lang="en-US"/>
          </a:p>
        </p:txBody>
      </p:sp>
    </p:spTree>
    <p:extLst>
      <p:ext uri="{BB962C8B-B14F-4D97-AF65-F5344CB8AC3E}">
        <p14:creationId xmlns:p14="http://schemas.microsoft.com/office/powerpoint/2010/main" val="221315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Kozai-Lidov Mechanism occurs in hierarchical three body systems, where the two orbits exchange energy and the eccentricity and mutual inclinations of the orbits will oscillate. </a:t>
            </a:r>
          </a:p>
          <a:p>
            <a:pPr marL="171450" indent="-171450">
              <a:buFont typeface="Arial" panose="020B0604020202020204" pitchFamily="34" charset="0"/>
              <a:buChar char="•"/>
            </a:pPr>
            <a:r>
              <a:rPr lang="en-US" dirty="0"/>
              <a:t>Past papers using the PN approximation have noted that relativistic corrections seem to dampen the Kozai-Lidov oscillations; we wanted to test the with the PM approximation and moving the bodies closer together to see more extreme relativistic effects. </a:t>
            </a:r>
          </a:p>
          <a:p>
            <a:pPr marL="171450" indent="-171450">
              <a:buFont typeface="Arial" panose="020B0604020202020204" pitchFamily="34" charset="0"/>
              <a:buChar char="•"/>
            </a:pPr>
            <a:r>
              <a:rPr lang="en-US" dirty="0"/>
              <a:t>Potential changes to the KL mechanism could lead to dynamical capture; </a:t>
            </a:r>
            <a:r>
              <a:rPr lang="en-US" dirty="0" err="1"/>
              <a:t>relativistics</a:t>
            </a:r>
            <a:r>
              <a:rPr lang="en-US" dirty="0"/>
              <a:t> corrections tend to make things less stable which is better for collisions and dynamical capture.</a:t>
            </a:r>
          </a:p>
        </p:txBody>
      </p:sp>
      <p:sp>
        <p:nvSpPr>
          <p:cNvPr id="4" name="Slide Number Placeholder 3"/>
          <p:cNvSpPr>
            <a:spLocks noGrp="1"/>
          </p:cNvSpPr>
          <p:nvPr>
            <p:ph type="sldNum" sz="quarter" idx="5"/>
          </p:nvPr>
        </p:nvSpPr>
        <p:spPr/>
        <p:txBody>
          <a:bodyPr/>
          <a:lstStyle/>
          <a:p>
            <a:fld id="{A85EA403-9FFE-CD4C-B7B0-F838BD5E5121}" type="slidenum">
              <a:rPr lang="en-US" smtClean="0"/>
              <a:t>8</a:t>
            </a:fld>
            <a:endParaRPr lang="en-US"/>
          </a:p>
        </p:txBody>
      </p:sp>
    </p:spTree>
    <p:extLst>
      <p:ext uri="{BB962C8B-B14F-4D97-AF65-F5344CB8AC3E}">
        <p14:creationId xmlns:p14="http://schemas.microsoft.com/office/powerpoint/2010/main" val="4083295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order to have a stable hierarchical triple system the ratio of outer semimajor axis to inner semimajor axis cannot be too small, but in order to see the KL effect it cannot be too large. The equation shows the conditions that must be met for stable orbits with the KL effect.</a:t>
            </a:r>
          </a:p>
          <a:p>
            <a:pPr marL="171450" indent="-171450">
              <a:buFont typeface="Arial" panose="020B0604020202020204" pitchFamily="34" charset="0"/>
              <a:buChar char="•"/>
            </a:pPr>
            <a:r>
              <a:rPr lang="en-US" dirty="0"/>
              <a:t>Explain the nomenclature for the different systems.</a:t>
            </a:r>
          </a:p>
          <a:p>
            <a:pPr marL="171450" indent="-171450">
              <a:buFont typeface="Arial" panose="020B0604020202020204" pitchFamily="34" charset="0"/>
              <a:buChar char="•"/>
            </a:pPr>
            <a:r>
              <a:rPr lang="en-US" dirty="0"/>
              <a:t>We started each system close to around 0.1 AU for the inner semimajor axis, then cut that in half and calculated the smallest possible outer semimajor axis in order to see the strongest relativistic effects.</a:t>
            </a:r>
          </a:p>
          <a:p>
            <a:pPr marL="171450" indent="-171450">
              <a:buFont typeface="Arial" panose="020B0604020202020204" pitchFamily="34" charset="0"/>
              <a:buChar char="•"/>
            </a:pPr>
            <a:r>
              <a:rPr lang="en-US" dirty="0"/>
              <a:t>The table shows some of the systems we ran; each was run for four different sets of initial orbital parameters, two that were initially circular orbits and two that were initially eccentric orbits. Holes are where systems became too close to be stable when halved again.</a:t>
            </a:r>
          </a:p>
        </p:txBody>
      </p:sp>
      <p:sp>
        <p:nvSpPr>
          <p:cNvPr id="4" name="Slide Number Placeholder 3"/>
          <p:cNvSpPr>
            <a:spLocks noGrp="1"/>
          </p:cNvSpPr>
          <p:nvPr>
            <p:ph type="sldNum" sz="quarter" idx="5"/>
          </p:nvPr>
        </p:nvSpPr>
        <p:spPr/>
        <p:txBody>
          <a:bodyPr/>
          <a:lstStyle/>
          <a:p>
            <a:fld id="{A85EA403-9FFE-CD4C-B7B0-F838BD5E5121}" type="slidenum">
              <a:rPr lang="en-US" smtClean="0"/>
              <a:t>9</a:t>
            </a:fld>
            <a:endParaRPr lang="en-US"/>
          </a:p>
        </p:txBody>
      </p:sp>
    </p:spTree>
    <p:extLst>
      <p:ext uri="{BB962C8B-B14F-4D97-AF65-F5344CB8AC3E}">
        <p14:creationId xmlns:p14="http://schemas.microsoft.com/office/powerpoint/2010/main" val="6476670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Comment on results from this system; amplitude of eccentricity oscillations increases drastically. </a:t>
            </a:r>
          </a:p>
          <a:p>
            <a:pPr marL="171450" indent="-171450">
              <a:buFont typeface="Arial" panose="020B0604020202020204" pitchFamily="34" charset="0"/>
              <a:buChar char="•"/>
            </a:pPr>
            <a:r>
              <a:rPr lang="en-US" dirty="0"/>
              <a:t>Time-scale changes and oscillations move out of phase</a:t>
            </a:r>
          </a:p>
        </p:txBody>
      </p:sp>
      <p:sp>
        <p:nvSpPr>
          <p:cNvPr id="4" name="Slide Number Placeholder 3"/>
          <p:cNvSpPr>
            <a:spLocks noGrp="1"/>
          </p:cNvSpPr>
          <p:nvPr>
            <p:ph type="sldNum" sz="quarter" idx="5"/>
          </p:nvPr>
        </p:nvSpPr>
        <p:spPr/>
        <p:txBody>
          <a:bodyPr/>
          <a:lstStyle/>
          <a:p>
            <a:fld id="{A85EA403-9FFE-CD4C-B7B0-F838BD5E5121}" type="slidenum">
              <a:rPr lang="en-US" smtClean="0"/>
              <a:t>10</a:t>
            </a:fld>
            <a:endParaRPr lang="en-US"/>
          </a:p>
        </p:txBody>
      </p:sp>
    </p:spTree>
    <p:extLst>
      <p:ext uri="{BB962C8B-B14F-4D97-AF65-F5344CB8AC3E}">
        <p14:creationId xmlns:p14="http://schemas.microsoft.com/office/powerpoint/2010/main" val="169369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2F3E8B1C-86EF-43CF-8304-249481088644}" type="datetimeFigureOut">
              <a:rPr lang="en-US" smtClean="0"/>
              <a:t>3/3/22</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3012685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2F3E8B1C-86EF-43CF-8304-249481088644}" type="datetimeFigureOut">
              <a:rPr lang="en-US" smtClean="0"/>
              <a:t>3/3/22</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7201550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F3E8B1C-86EF-43CF-8304-249481088644}" type="datetimeFigureOut">
              <a:rPr lang="en-US" smtClean="0"/>
              <a:t>3/3/22</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582015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F3E8B1C-86EF-43CF-8304-249481088644}" type="datetimeFigureOut">
              <a:rPr lang="en-US" smtClean="0"/>
              <a:t>3/3/22</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55644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2F3E8B1C-86EF-43CF-8304-249481088644}" type="datetimeFigureOut">
              <a:rPr lang="en-US" smtClean="0"/>
              <a:t>3/3/22</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790223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2F3E8B1C-86EF-43CF-8304-249481088644}" type="datetimeFigureOut">
              <a:rPr lang="en-US" smtClean="0"/>
              <a:t>3/3/22</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23269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2F3E8B1C-86EF-43CF-8304-249481088644}" type="datetimeFigureOut">
              <a:rPr lang="en-US" smtClean="0"/>
              <a:t>3/3/22</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262591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2F3E8B1C-86EF-43CF-8304-249481088644}" type="datetimeFigureOut">
              <a:rPr lang="en-US" smtClean="0"/>
              <a:t>3/3/22</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180846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2F3E8B1C-86EF-43CF-8304-249481088644}" type="datetimeFigureOut">
              <a:rPr lang="en-US" smtClean="0"/>
              <a:t>3/3/22</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863314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F3E8B1C-86EF-43CF-8304-249481088644}" type="datetimeFigureOut">
              <a:rPr lang="en-US" smtClean="0"/>
              <a:t>3/3/22</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085411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2F3E8B1C-86EF-43CF-8304-249481088644}" type="datetimeFigureOut">
              <a:rPr lang="en-US" smtClean="0"/>
              <a:t>3/3/22</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0271586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3/3/22</a:t>
            </a:fld>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657804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9.gif"/></Relationships>
</file>

<file path=ppt/slides/_rels/slide13.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hyperlink" Target="http://ligo.caltech.com/"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0E52DF2-6802-459B-AC2A-AF976DEB1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96DAA4-54C6-124D-ACE6-DA8F932B3120}"/>
              </a:ext>
            </a:extLst>
          </p:cNvPr>
          <p:cNvSpPr>
            <a:spLocks noGrp="1"/>
          </p:cNvSpPr>
          <p:nvPr>
            <p:ph type="ctrTitle"/>
          </p:nvPr>
        </p:nvSpPr>
        <p:spPr>
          <a:xfrm>
            <a:off x="8002184" y="2386295"/>
            <a:ext cx="3730839" cy="3569150"/>
          </a:xfrm>
        </p:spPr>
        <p:txBody>
          <a:bodyPr anchor="b">
            <a:normAutofit/>
          </a:bodyPr>
          <a:lstStyle/>
          <a:p>
            <a:r>
              <a:rPr lang="en-US" sz="4000" dirty="0"/>
              <a:t>Many Body Post-Minkowski Simulation</a:t>
            </a:r>
          </a:p>
        </p:txBody>
      </p:sp>
      <p:sp>
        <p:nvSpPr>
          <p:cNvPr id="3" name="Subtitle 2">
            <a:extLst>
              <a:ext uri="{FF2B5EF4-FFF2-40B4-BE49-F238E27FC236}">
                <a16:creationId xmlns:a16="http://schemas.microsoft.com/office/drawing/2014/main" id="{A875FD85-9B2F-654D-AEAF-38BE81599A9D}"/>
              </a:ext>
            </a:extLst>
          </p:cNvPr>
          <p:cNvSpPr>
            <a:spLocks noGrp="1"/>
          </p:cNvSpPr>
          <p:nvPr>
            <p:ph type="subTitle" idx="1"/>
          </p:nvPr>
        </p:nvSpPr>
        <p:spPr>
          <a:xfrm>
            <a:off x="7886700" y="1208146"/>
            <a:ext cx="3846323" cy="992032"/>
          </a:xfrm>
        </p:spPr>
        <p:txBody>
          <a:bodyPr anchor="t">
            <a:normAutofit/>
          </a:bodyPr>
          <a:lstStyle/>
          <a:p>
            <a:r>
              <a:rPr lang="en-US" sz="1800" dirty="0"/>
              <a:t>Zackary Windham</a:t>
            </a:r>
          </a:p>
          <a:p>
            <a:r>
              <a:rPr lang="en-US" sz="1800" dirty="0"/>
              <a:t>Advisor: Dr. Neilsen</a:t>
            </a:r>
          </a:p>
        </p:txBody>
      </p:sp>
      <p:pic>
        <p:nvPicPr>
          <p:cNvPr id="4" name="Picture 3">
            <a:extLst>
              <a:ext uri="{FF2B5EF4-FFF2-40B4-BE49-F238E27FC236}">
                <a16:creationId xmlns:a16="http://schemas.microsoft.com/office/drawing/2014/main" id="{B37146C2-9D22-43C9-AA82-59CC6BA9C6DF}"/>
              </a:ext>
            </a:extLst>
          </p:cNvPr>
          <p:cNvPicPr>
            <a:picLocks noChangeAspect="1"/>
          </p:cNvPicPr>
          <p:nvPr/>
        </p:nvPicPr>
        <p:blipFill rotWithShape="1">
          <a:blip r:embed="rId2"/>
          <a:srcRect l="19940"/>
          <a:stretch/>
        </p:blipFill>
        <p:spPr>
          <a:xfrm>
            <a:off x="20" y="10"/>
            <a:ext cx="7320707" cy="6857985"/>
          </a:xfrm>
          <a:prstGeom prst="rect">
            <a:avLst/>
          </a:prstGeom>
        </p:spPr>
      </p:pic>
      <p:cxnSp>
        <p:nvCxnSpPr>
          <p:cNvPr id="11" name="Straight Connector 1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153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34487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9AB5B47-7673-9E42-9597-11BD81F4FFE2}"/>
              </a:ext>
            </a:extLst>
          </p:cNvPr>
          <p:cNvPicPr>
            <a:picLocks noGrp="1" noChangeAspect="1"/>
          </p:cNvPicPr>
          <p:nvPr>
            <p:ph idx="1"/>
          </p:nvPr>
        </p:nvPicPr>
        <p:blipFill>
          <a:blip r:embed="rId3"/>
          <a:stretch>
            <a:fillRect/>
          </a:stretch>
        </p:blipFill>
        <p:spPr>
          <a:xfrm>
            <a:off x="2021119" y="766352"/>
            <a:ext cx="8149761" cy="5325295"/>
          </a:xfrm>
        </p:spPr>
      </p:pic>
    </p:spTree>
    <p:extLst>
      <p:ext uri="{BB962C8B-B14F-4D97-AF65-F5344CB8AC3E}">
        <p14:creationId xmlns:p14="http://schemas.microsoft.com/office/powerpoint/2010/main" val="41409171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0558F63-05B3-6848-A2DB-FDC5323259DB}"/>
              </a:ext>
            </a:extLst>
          </p:cNvPr>
          <p:cNvPicPr>
            <a:picLocks noGrp="1" noChangeAspect="1"/>
          </p:cNvPicPr>
          <p:nvPr>
            <p:ph idx="1"/>
          </p:nvPr>
        </p:nvPicPr>
        <p:blipFill>
          <a:blip r:embed="rId3"/>
          <a:stretch>
            <a:fillRect/>
          </a:stretch>
        </p:blipFill>
        <p:spPr>
          <a:xfrm>
            <a:off x="2147446" y="785813"/>
            <a:ext cx="7897107" cy="5286374"/>
          </a:xfrm>
        </p:spPr>
      </p:pic>
    </p:spTree>
    <p:extLst>
      <p:ext uri="{BB962C8B-B14F-4D97-AF65-F5344CB8AC3E}">
        <p14:creationId xmlns:p14="http://schemas.microsoft.com/office/powerpoint/2010/main" val="3003155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CD6F5-CB7A-144C-8106-868EFE305C0B}"/>
              </a:ext>
            </a:extLst>
          </p:cNvPr>
          <p:cNvSpPr>
            <a:spLocks noGrp="1"/>
          </p:cNvSpPr>
          <p:nvPr>
            <p:ph type="title"/>
          </p:nvPr>
        </p:nvSpPr>
        <p:spPr/>
        <p:txBody>
          <a:bodyPr/>
          <a:lstStyle/>
          <a:p>
            <a:r>
              <a:rPr lang="en-US" dirty="0"/>
              <a:t>Newtonian VS. Post-Minkowskian</a:t>
            </a:r>
          </a:p>
        </p:txBody>
      </p:sp>
      <p:pic>
        <p:nvPicPr>
          <p:cNvPr id="15" name="Content Placeholder 14" descr="PNN_ICL Newtonian">
            <a:extLst>
              <a:ext uri="{FF2B5EF4-FFF2-40B4-BE49-F238E27FC236}">
                <a16:creationId xmlns:a16="http://schemas.microsoft.com/office/drawing/2014/main" id="{4F72597C-8D40-8244-9B4F-6AC7315F390F}"/>
              </a:ext>
            </a:extLst>
          </p:cNvPr>
          <p:cNvPicPr>
            <a:picLocks noGrp="1" noChangeAspect="1"/>
          </p:cNvPicPr>
          <p:nvPr>
            <p:ph idx="1"/>
          </p:nvPr>
        </p:nvPicPr>
        <p:blipFill>
          <a:blip r:embed="rId3"/>
          <a:stretch>
            <a:fillRect/>
          </a:stretch>
        </p:blipFill>
        <p:spPr>
          <a:xfrm>
            <a:off x="522586" y="2293126"/>
            <a:ext cx="5314950" cy="3543300"/>
          </a:xfrm>
        </p:spPr>
      </p:pic>
      <p:pic>
        <p:nvPicPr>
          <p:cNvPr id="17" name="Picture 16" descr="PNN_ICL PM">
            <a:extLst>
              <a:ext uri="{FF2B5EF4-FFF2-40B4-BE49-F238E27FC236}">
                <a16:creationId xmlns:a16="http://schemas.microsoft.com/office/drawing/2014/main" id="{BE369AE5-01E6-F547-9C89-6CDD7F30C9A0}"/>
              </a:ext>
            </a:extLst>
          </p:cNvPr>
          <p:cNvPicPr>
            <a:picLocks noChangeAspect="1"/>
          </p:cNvPicPr>
          <p:nvPr/>
        </p:nvPicPr>
        <p:blipFill>
          <a:blip r:embed="rId4"/>
          <a:stretch>
            <a:fillRect/>
          </a:stretch>
        </p:blipFill>
        <p:spPr>
          <a:xfrm>
            <a:off x="6176415" y="2293126"/>
            <a:ext cx="5314950" cy="3543300"/>
          </a:xfrm>
          <a:prstGeom prst="rect">
            <a:avLst/>
          </a:prstGeom>
        </p:spPr>
      </p:pic>
    </p:spTree>
    <p:extLst>
      <p:ext uri="{BB962C8B-B14F-4D97-AF65-F5344CB8AC3E}">
        <p14:creationId xmlns:p14="http://schemas.microsoft.com/office/powerpoint/2010/main" val="503242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B458A-80BF-3E4E-87CD-E5387BBCF62F}"/>
              </a:ext>
            </a:extLst>
          </p:cNvPr>
          <p:cNvSpPr>
            <a:spLocks noGrp="1"/>
          </p:cNvSpPr>
          <p:nvPr>
            <p:ph type="title"/>
          </p:nvPr>
        </p:nvSpPr>
        <p:spPr/>
        <p:txBody>
          <a:bodyPr/>
          <a:lstStyle/>
          <a:p>
            <a:r>
              <a:rPr lang="en-US" dirty="0"/>
              <a:t>Conclusion</a:t>
            </a:r>
          </a:p>
        </p:txBody>
      </p:sp>
      <p:sp>
        <p:nvSpPr>
          <p:cNvPr id="3" name="TextBox 2">
            <a:extLst>
              <a:ext uri="{FF2B5EF4-FFF2-40B4-BE49-F238E27FC236}">
                <a16:creationId xmlns:a16="http://schemas.microsoft.com/office/drawing/2014/main" id="{2895D66E-1ACF-5B40-8272-3EEBE582D688}"/>
              </a:ext>
            </a:extLst>
          </p:cNvPr>
          <p:cNvSpPr txBox="1"/>
          <p:nvPr/>
        </p:nvSpPr>
        <p:spPr>
          <a:xfrm>
            <a:off x="964504" y="2293126"/>
            <a:ext cx="3901336" cy="3416320"/>
          </a:xfrm>
          <a:prstGeom prst="rect">
            <a:avLst/>
          </a:prstGeom>
          <a:noFill/>
        </p:spPr>
        <p:txBody>
          <a:bodyPr wrap="square" rtlCol="0">
            <a:spAutoFit/>
          </a:bodyPr>
          <a:lstStyle/>
          <a:p>
            <a:pPr marL="285750" indent="-285750">
              <a:buFont typeface="Arial" panose="020B0604020202020204" pitchFamily="34" charset="0"/>
              <a:buChar char="•"/>
            </a:pPr>
            <a:r>
              <a:rPr lang="en-US" dirty="0"/>
              <a:t>“Mystery” black holes are being detected with large masses; could come from dynamical capture.</a:t>
            </a:r>
          </a:p>
          <a:p>
            <a:pPr marL="285750" indent="-285750">
              <a:buFont typeface="Arial" panose="020B0604020202020204" pitchFamily="34" charset="0"/>
              <a:buChar char="•"/>
            </a:pPr>
            <a:r>
              <a:rPr lang="en-US" dirty="0"/>
              <a:t>We used an approximation to GR to numerically simulate three-body systems and study their dynamical nature.</a:t>
            </a:r>
          </a:p>
          <a:p>
            <a:pPr marL="285750" indent="-285750">
              <a:buFont typeface="Arial" panose="020B0604020202020204" pitchFamily="34" charset="0"/>
              <a:buChar char="•"/>
            </a:pPr>
            <a:r>
              <a:rPr lang="en-US" dirty="0"/>
              <a:t>Relativity seems to induce higher amplitude Kozai-Lidov oscillations at closer distances, leading to higher chances of collisions and chaotic behavior.</a:t>
            </a:r>
          </a:p>
        </p:txBody>
      </p:sp>
      <p:pic>
        <p:nvPicPr>
          <p:cNvPr id="8" name="Content Placeholder 7">
            <a:extLst>
              <a:ext uri="{FF2B5EF4-FFF2-40B4-BE49-F238E27FC236}">
                <a16:creationId xmlns:a16="http://schemas.microsoft.com/office/drawing/2014/main" id="{50286359-2058-3842-8A22-2FF4A9A32DB1}"/>
              </a:ext>
            </a:extLst>
          </p:cNvPr>
          <p:cNvPicPr>
            <a:picLocks noGrp="1" noChangeAspect="1"/>
          </p:cNvPicPr>
          <p:nvPr>
            <p:ph idx="1"/>
          </p:nvPr>
        </p:nvPicPr>
        <p:blipFill>
          <a:blip r:embed="rId3"/>
          <a:stretch>
            <a:fillRect/>
          </a:stretch>
        </p:blipFill>
        <p:spPr>
          <a:xfrm>
            <a:off x="4865840" y="1607610"/>
            <a:ext cx="6492440" cy="4328293"/>
          </a:xfrm>
        </p:spPr>
      </p:pic>
    </p:spTree>
    <p:extLst>
      <p:ext uri="{BB962C8B-B14F-4D97-AF65-F5344CB8AC3E}">
        <p14:creationId xmlns:p14="http://schemas.microsoft.com/office/powerpoint/2010/main" val="1041854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EFABD-B1ED-0447-94A5-50F4AB432413}"/>
              </a:ext>
            </a:extLst>
          </p:cNvPr>
          <p:cNvSpPr>
            <a:spLocks noGrp="1"/>
          </p:cNvSpPr>
          <p:nvPr>
            <p:ph type="title"/>
          </p:nvPr>
        </p:nvSpPr>
        <p:spPr/>
        <p:txBody>
          <a:bodyPr/>
          <a:lstStyle/>
          <a:p>
            <a:r>
              <a:rPr lang="en-US" dirty="0"/>
              <a:t>General Relativity And Black Holes</a:t>
            </a:r>
          </a:p>
        </p:txBody>
      </p:sp>
      <p:pic>
        <p:nvPicPr>
          <p:cNvPr id="5" name="Content Placeholder 4" descr="Credit: NASA">
            <a:extLst>
              <a:ext uri="{FF2B5EF4-FFF2-40B4-BE49-F238E27FC236}">
                <a16:creationId xmlns:a16="http://schemas.microsoft.com/office/drawing/2014/main" id="{50E3E528-452D-A341-A460-26A235E28E90}"/>
              </a:ext>
            </a:extLst>
          </p:cNvPr>
          <p:cNvPicPr>
            <a:picLocks noGrp="1" noChangeAspect="1"/>
          </p:cNvPicPr>
          <p:nvPr>
            <p:ph idx="1"/>
          </p:nvPr>
        </p:nvPicPr>
        <p:blipFill>
          <a:blip r:embed="rId3"/>
          <a:stretch>
            <a:fillRect/>
          </a:stretch>
        </p:blipFill>
        <p:spPr>
          <a:xfrm>
            <a:off x="700635" y="1954194"/>
            <a:ext cx="6212545" cy="3479025"/>
          </a:xfrm>
        </p:spPr>
      </p:pic>
      <p:pic>
        <p:nvPicPr>
          <p:cNvPr id="7" name="Picture 6" descr="The black hole at the center of the giant elliptical galaxy M87. ">
            <a:extLst>
              <a:ext uri="{FF2B5EF4-FFF2-40B4-BE49-F238E27FC236}">
                <a16:creationId xmlns:a16="http://schemas.microsoft.com/office/drawing/2014/main" id="{EEE62B6D-3020-AA48-8C4C-4B9461CA5461}"/>
              </a:ext>
            </a:extLst>
          </p:cNvPr>
          <p:cNvPicPr>
            <a:picLocks noChangeAspect="1"/>
          </p:cNvPicPr>
          <p:nvPr/>
        </p:nvPicPr>
        <p:blipFill>
          <a:blip r:embed="rId4"/>
          <a:stretch>
            <a:fillRect/>
          </a:stretch>
        </p:blipFill>
        <p:spPr>
          <a:xfrm>
            <a:off x="8061325" y="1763712"/>
            <a:ext cx="3330575" cy="3330575"/>
          </a:xfrm>
          <a:prstGeom prst="rect">
            <a:avLst/>
          </a:prstGeom>
        </p:spPr>
      </p:pic>
      <p:sp>
        <p:nvSpPr>
          <p:cNvPr id="3" name="TextBox 2">
            <a:extLst>
              <a:ext uri="{FF2B5EF4-FFF2-40B4-BE49-F238E27FC236}">
                <a16:creationId xmlns:a16="http://schemas.microsoft.com/office/drawing/2014/main" id="{8C358AA0-2701-4943-ADC0-578779103639}"/>
              </a:ext>
            </a:extLst>
          </p:cNvPr>
          <p:cNvSpPr txBox="1"/>
          <p:nvPr/>
        </p:nvSpPr>
        <p:spPr>
          <a:xfrm>
            <a:off x="700635" y="5433219"/>
            <a:ext cx="870751" cy="246221"/>
          </a:xfrm>
          <a:prstGeom prst="rect">
            <a:avLst/>
          </a:prstGeom>
          <a:noFill/>
        </p:spPr>
        <p:txBody>
          <a:bodyPr wrap="none" rtlCol="0">
            <a:spAutoFit/>
          </a:bodyPr>
          <a:lstStyle/>
          <a:p>
            <a:r>
              <a:rPr lang="en-US" sz="1000" dirty="0"/>
              <a:t>Credit: Nasa</a:t>
            </a:r>
          </a:p>
        </p:txBody>
      </p:sp>
      <p:sp>
        <p:nvSpPr>
          <p:cNvPr id="4" name="TextBox 3">
            <a:extLst>
              <a:ext uri="{FF2B5EF4-FFF2-40B4-BE49-F238E27FC236}">
                <a16:creationId xmlns:a16="http://schemas.microsoft.com/office/drawing/2014/main" id="{8394CD48-040F-6641-9CB2-E7F33C3DBC9C}"/>
              </a:ext>
            </a:extLst>
          </p:cNvPr>
          <p:cNvSpPr txBox="1"/>
          <p:nvPr/>
        </p:nvSpPr>
        <p:spPr>
          <a:xfrm>
            <a:off x="8061325" y="5094287"/>
            <a:ext cx="1326004" cy="246221"/>
          </a:xfrm>
          <a:prstGeom prst="rect">
            <a:avLst/>
          </a:prstGeom>
          <a:noFill/>
        </p:spPr>
        <p:txBody>
          <a:bodyPr wrap="none" rtlCol="0">
            <a:spAutoFit/>
          </a:bodyPr>
          <a:lstStyle/>
          <a:p>
            <a:r>
              <a:rPr lang="en-US" sz="1000" dirty="0"/>
              <a:t>M87 Galactic Center</a:t>
            </a:r>
          </a:p>
        </p:txBody>
      </p:sp>
    </p:spTree>
    <p:extLst>
      <p:ext uri="{BB962C8B-B14F-4D97-AF65-F5344CB8AC3E}">
        <p14:creationId xmlns:p14="http://schemas.microsoft.com/office/powerpoint/2010/main" val="4174111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66B50-85B8-4743-AB6A-91A5E9199E24}"/>
              </a:ext>
            </a:extLst>
          </p:cNvPr>
          <p:cNvSpPr>
            <a:spLocks noGrp="1"/>
          </p:cNvSpPr>
          <p:nvPr>
            <p:ph type="title"/>
          </p:nvPr>
        </p:nvSpPr>
        <p:spPr/>
        <p:txBody>
          <a:bodyPr/>
          <a:lstStyle/>
          <a:p>
            <a:r>
              <a:rPr lang="en-US" dirty="0"/>
              <a:t>Gravitational Waves</a:t>
            </a:r>
          </a:p>
        </p:txBody>
      </p:sp>
      <p:pic>
        <p:nvPicPr>
          <p:cNvPr id="5" name="Content Placeholder 4" descr="Credit: NASA">
            <a:extLst>
              <a:ext uri="{FF2B5EF4-FFF2-40B4-BE49-F238E27FC236}">
                <a16:creationId xmlns:a16="http://schemas.microsoft.com/office/drawing/2014/main" id="{740E6793-4CBF-9E44-A1D4-65505E401C01}"/>
              </a:ext>
            </a:extLst>
          </p:cNvPr>
          <p:cNvPicPr>
            <a:picLocks noGrp="1" noChangeAspect="1"/>
          </p:cNvPicPr>
          <p:nvPr>
            <p:ph idx="1"/>
          </p:nvPr>
        </p:nvPicPr>
        <p:blipFill>
          <a:blip r:embed="rId3"/>
          <a:srcRect/>
          <a:stretch/>
        </p:blipFill>
        <p:spPr>
          <a:xfrm>
            <a:off x="800100" y="1715612"/>
            <a:ext cx="6013318" cy="3282269"/>
          </a:xfrm>
        </p:spPr>
      </p:pic>
      <p:pic>
        <p:nvPicPr>
          <p:cNvPr id="8" name="Picture 7" descr="Text, letter&#10;&#10;Description automatically generated">
            <a:extLst>
              <a:ext uri="{FF2B5EF4-FFF2-40B4-BE49-F238E27FC236}">
                <a16:creationId xmlns:a16="http://schemas.microsoft.com/office/drawing/2014/main" id="{7B121443-5E94-9B4C-8C20-9FA594A54685}"/>
              </a:ext>
            </a:extLst>
          </p:cNvPr>
          <p:cNvPicPr>
            <a:picLocks noChangeAspect="1"/>
          </p:cNvPicPr>
          <p:nvPr/>
        </p:nvPicPr>
        <p:blipFill>
          <a:blip r:embed="rId4"/>
          <a:stretch>
            <a:fillRect/>
          </a:stretch>
        </p:blipFill>
        <p:spPr>
          <a:xfrm>
            <a:off x="7462542" y="1642183"/>
            <a:ext cx="3929358" cy="1545253"/>
          </a:xfrm>
          <a:prstGeom prst="rect">
            <a:avLst/>
          </a:prstGeom>
        </p:spPr>
      </p:pic>
      <p:pic>
        <p:nvPicPr>
          <p:cNvPr id="4" name="Picture 3" descr="LIGO, picture credit to ligo.caltech.com&#10;&#10;Description automatically generated">
            <a:hlinkClick r:id="rId5"/>
            <a:extLst>
              <a:ext uri="{FF2B5EF4-FFF2-40B4-BE49-F238E27FC236}">
                <a16:creationId xmlns:a16="http://schemas.microsoft.com/office/drawing/2014/main" id="{E19C8DE9-9C78-8844-98DB-8CA24524E4DD}"/>
              </a:ext>
            </a:extLst>
          </p:cNvPr>
          <p:cNvPicPr>
            <a:picLocks noChangeAspect="1"/>
          </p:cNvPicPr>
          <p:nvPr/>
        </p:nvPicPr>
        <p:blipFill>
          <a:blip r:embed="rId6"/>
          <a:stretch>
            <a:fillRect/>
          </a:stretch>
        </p:blipFill>
        <p:spPr>
          <a:xfrm>
            <a:off x="7121524" y="3356746"/>
            <a:ext cx="4270376" cy="2407461"/>
          </a:xfrm>
          <a:prstGeom prst="rect">
            <a:avLst/>
          </a:prstGeom>
        </p:spPr>
      </p:pic>
      <p:sp>
        <p:nvSpPr>
          <p:cNvPr id="3" name="TextBox 2">
            <a:extLst>
              <a:ext uri="{FF2B5EF4-FFF2-40B4-BE49-F238E27FC236}">
                <a16:creationId xmlns:a16="http://schemas.microsoft.com/office/drawing/2014/main" id="{9E952974-ACE1-C447-97EC-9052E5C67771}"/>
              </a:ext>
            </a:extLst>
          </p:cNvPr>
          <p:cNvSpPr txBox="1"/>
          <p:nvPr/>
        </p:nvSpPr>
        <p:spPr>
          <a:xfrm>
            <a:off x="800100" y="4997881"/>
            <a:ext cx="965329" cy="246221"/>
          </a:xfrm>
          <a:prstGeom prst="rect">
            <a:avLst/>
          </a:prstGeom>
          <a:noFill/>
        </p:spPr>
        <p:txBody>
          <a:bodyPr wrap="none" rtlCol="0">
            <a:spAutoFit/>
          </a:bodyPr>
          <a:lstStyle/>
          <a:p>
            <a:r>
              <a:rPr lang="en-US" sz="1000" dirty="0"/>
              <a:t>Credit: NASA</a:t>
            </a:r>
          </a:p>
        </p:txBody>
      </p:sp>
      <p:sp>
        <p:nvSpPr>
          <p:cNvPr id="6" name="TextBox 5">
            <a:extLst>
              <a:ext uri="{FF2B5EF4-FFF2-40B4-BE49-F238E27FC236}">
                <a16:creationId xmlns:a16="http://schemas.microsoft.com/office/drawing/2014/main" id="{C9084A07-6E98-B149-9639-7EC67D8DA857}"/>
              </a:ext>
            </a:extLst>
          </p:cNvPr>
          <p:cNvSpPr txBox="1"/>
          <p:nvPr/>
        </p:nvSpPr>
        <p:spPr>
          <a:xfrm>
            <a:off x="7121524" y="5796986"/>
            <a:ext cx="1074333" cy="246221"/>
          </a:xfrm>
          <a:prstGeom prst="rect">
            <a:avLst/>
          </a:prstGeom>
          <a:noFill/>
        </p:spPr>
        <p:txBody>
          <a:bodyPr wrap="none" rtlCol="0">
            <a:spAutoFit/>
          </a:bodyPr>
          <a:lstStyle/>
          <a:p>
            <a:r>
              <a:rPr lang="en-US" sz="1000" dirty="0" err="1"/>
              <a:t>ligo.caltech.com</a:t>
            </a:r>
            <a:endParaRPr lang="en-US" sz="1000" dirty="0"/>
          </a:p>
        </p:txBody>
      </p:sp>
    </p:spTree>
    <p:extLst>
      <p:ext uri="{BB962C8B-B14F-4D97-AF65-F5344CB8AC3E}">
        <p14:creationId xmlns:p14="http://schemas.microsoft.com/office/powerpoint/2010/main" val="4132478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DC4BF-1A14-5C4F-BEAF-A45F634D8007}"/>
              </a:ext>
            </a:extLst>
          </p:cNvPr>
          <p:cNvSpPr>
            <a:spLocks noGrp="1"/>
          </p:cNvSpPr>
          <p:nvPr>
            <p:ph type="title"/>
          </p:nvPr>
        </p:nvSpPr>
        <p:spPr/>
        <p:txBody>
          <a:bodyPr/>
          <a:lstStyle/>
          <a:p>
            <a:r>
              <a:rPr lang="en-US" dirty="0"/>
              <a:t>Black Hole Observatory</a:t>
            </a:r>
          </a:p>
        </p:txBody>
      </p:sp>
      <p:pic>
        <p:nvPicPr>
          <p:cNvPr id="5" name="Content Placeholder 4" descr="https://www.ligo.caltech.edu/image/ligo20200902a">
            <a:extLst>
              <a:ext uri="{FF2B5EF4-FFF2-40B4-BE49-F238E27FC236}">
                <a16:creationId xmlns:a16="http://schemas.microsoft.com/office/drawing/2014/main" id="{1DEF29A1-BA43-1A44-A6DB-3A11C05AF2EB}"/>
              </a:ext>
            </a:extLst>
          </p:cNvPr>
          <p:cNvPicPr>
            <a:picLocks noGrp="1" noChangeAspect="1"/>
          </p:cNvPicPr>
          <p:nvPr>
            <p:ph idx="1"/>
          </p:nvPr>
        </p:nvPicPr>
        <p:blipFill>
          <a:blip r:embed="rId3"/>
          <a:stretch>
            <a:fillRect/>
          </a:stretch>
        </p:blipFill>
        <p:spPr>
          <a:xfrm>
            <a:off x="6575268" y="1528763"/>
            <a:ext cx="4816632" cy="4628980"/>
          </a:xfrm>
        </p:spPr>
      </p:pic>
      <p:pic>
        <p:nvPicPr>
          <p:cNvPr id="11" name="Picture 10" descr="Picture credit to a space.com article at https://www.space.com/31894-gravitational-waves-ligo-search-complete-coverage.html&#10;&#10;Description automatically generated with low confidence">
            <a:extLst>
              <a:ext uri="{FF2B5EF4-FFF2-40B4-BE49-F238E27FC236}">
                <a16:creationId xmlns:a16="http://schemas.microsoft.com/office/drawing/2014/main" id="{173BE032-2A50-B343-A1EB-A47E47706957}"/>
              </a:ext>
            </a:extLst>
          </p:cNvPr>
          <p:cNvPicPr>
            <a:picLocks noChangeAspect="1"/>
          </p:cNvPicPr>
          <p:nvPr/>
        </p:nvPicPr>
        <p:blipFill>
          <a:blip r:embed="rId4"/>
          <a:stretch>
            <a:fillRect/>
          </a:stretch>
        </p:blipFill>
        <p:spPr>
          <a:xfrm>
            <a:off x="700635" y="2293126"/>
            <a:ext cx="5473843" cy="3044825"/>
          </a:xfrm>
          <a:prstGeom prst="rect">
            <a:avLst/>
          </a:prstGeom>
        </p:spPr>
      </p:pic>
      <p:sp>
        <p:nvSpPr>
          <p:cNvPr id="3" name="TextBox 2">
            <a:extLst>
              <a:ext uri="{FF2B5EF4-FFF2-40B4-BE49-F238E27FC236}">
                <a16:creationId xmlns:a16="http://schemas.microsoft.com/office/drawing/2014/main" id="{02EEC8B1-12DB-0046-AA21-1DFAEBC8EE4B}"/>
              </a:ext>
            </a:extLst>
          </p:cNvPr>
          <p:cNvSpPr txBox="1"/>
          <p:nvPr/>
        </p:nvSpPr>
        <p:spPr>
          <a:xfrm>
            <a:off x="700635" y="5337950"/>
            <a:ext cx="5473843" cy="246221"/>
          </a:xfrm>
          <a:prstGeom prst="rect">
            <a:avLst/>
          </a:prstGeom>
          <a:noFill/>
        </p:spPr>
        <p:txBody>
          <a:bodyPr wrap="square" rtlCol="0">
            <a:spAutoFit/>
          </a:bodyPr>
          <a:lstStyle/>
          <a:p>
            <a:r>
              <a:rPr lang="en-US" sz="1000" dirty="0"/>
              <a:t>https://</a:t>
            </a:r>
            <a:r>
              <a:rPr lang="en-US" sz="1000" dirty="0" err="1"/>
              <a:t>www.space.com</a:t>
            </a:r>
            <a:r>
              <a:rPr lang="en-US" sz="1000" dirty="0"/>
              <a:t>/31894-gravitational-waves-ligo-search-complete-coverage.html</a:t>
            </a:r>
          </a:p>
        </p:txBody>
      </p:sp>
      <p:sp>
        <p:nvSpPr>
          <p:cNvPr id="4" name="TextBox 3">
            <a:extLst>
              <a:ext uri="{FF2B5EF4-FFF2-40B4-BE49-F238E27FC236}">
                <a16:creationId xmlns:a16="http://schemas.microsoft.com/office/drawing/2014/main" id="{906EACC7-B710-FF4E-924E-C799E34BC261}"/>
              </a:ext>
            </a:extLst>
          </p:cNvPr>
          <p:cNvSpPr txBox="1"/>
          <p:nvPr/>
        </p:nvSpPr>
        <p:spPr>
          <a:xfrm>
            <a:off x="6575268" y="6157743"/>
            <a:ext cx="3554570" cy="246221"/>
          </a:xfrm>
          <a:prstGeom prst="rect">
            <a:avLst/>
          </a:prstGeom>
          <a:noFill/>
        </p:spPr>
        <p:txBody>
          <a:bodyPr wrap="square" rtlCol="0">
            <a:spAutoFit/>
          </a:bodyPr>
          <a:lstStyle/>
          <a:p>
            <a:r>
              <a:rPr lang="en-US" sz="1000" dirty="0"/>
              <a:t>https://</a:t>
            </a:r>
            <a:r>
              <a:rPr lang="en-US" sz="1000" dirty="0" err="1"/>
              <a:t>www.ligo.caltech.edu</a:t>
            </a:r>
            <a:r>
              <a:rPr lang="en-US" sz="1000" dirty="0"/>
              <a:t>/image/ligo20200902a</a:t>
            </a:r>
          </a:p>
        </p:txBody>
      </p:sp>
    </p:spTree>
    <p:extLst>
      <p:ext uri="{BB962C8B-B14F-4D97-AF65-F5344CB8AC3E}">
        <p14:creationId xmlns:p14="http://schemas.microsoft.com/office/powerpoint/2010/main" val="3934660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28612-AF80-7741-ACD4-1877201C6B5D}"/>
              </a:ext>
            </a:extLst>
          </p:cNvPr>
          <p:cNvSpPr>
            <a:spLocks noGrp="1"/>
          </p:cNvSpPr>
          <p:nvPr>
            <p:ph type="title"/>
          </p:nvPr>
        </p:nvSpPr>
        <p:spPr/>
        <p:txBody>
          <a:bodyPr/>
          <a:lstStyle/>
          <a:p>
            <a:r>
              <a:rPr lang="en-US" dirty="0"/>
              <a:t>Post-Minkowski Approximation</a:t>
            </a:r>
          </a:p>
        </p:txBody>
      </p:sp>
      <mc:AlternateContent xmlns:mc="http://schemas.openxmlformats.org/markup-compatibility/2006" xmlns:a14="http://schemas.microsoft.com/office/drawing/2010/main">
        <mc:Choice Requires="a14">
          <p:graphicFrame>
            <p:nvGraphicFramePr>
              <p:cNvPr id="4" name="Table 4">
                <a:extLst>
                  <a:ext uri="{FF2B5EF4-FFF2-40B4-BE49-F238E27FC236}">
                    <a16:creationId xmlns:a16="http://schemas.microsoft.com/office/drawing/2014/main" id="{9F94D28C-BC72-384E-9A19-8837BB1B5816}"/>
                  </a:ext>
                </a:extLst>
              </p:cNvPr>
              <p:cNvGraphicFramePr>
                <a:graphicFrameLocks noGrp="1"/>
              </p:cNvGraphicFramePr>
              <p:nvPr>
                <p:ph idx="1"/>
                <p:extLst>
                  <p:ext uri="{D42A27DB-BD31-4B8C-83A1-F6EECF244321}">
                    <p14:modId xmlns:p14="http://schemas.microsoft.com/office/powerpoint/2010/main" val="3760186290"/>
                  </p:ext>
                </p:extLst>
              </p:nvPr>
            </p:nvGraphicFramePr>
            <p:xfrm>
              <a:off x="700634" y="2293126"/>
              <a:ext cx="10691266" cy="3642778"/>
            </p:xfrm>
            <a:graphic>
              <a:graphicData uri="http://schemas.openxmlformats.org/drawingml/2006/table">
                <a:tbl>
                  <a:tblPr firstRow="1" bandRow="1">
                    <a:tableStyleId>{5C22544A-7EE6-4342-B048-85BDC9FD1C3A}</a:tableStyleId>
                  </a:tblPr>
                  <a:tblGrid>
                    <a:gridCol w="5345633">
                      <a:extLst>
                        <a:ext uri="{9D8B030D-6E8A-4147-A177-3AD203B41FA5}">
                          <a16:colId xmlns:a16="http://schemas.microsoft.com/office/drawing/2014/main" val="3347606789"/>
                        </a:ext>
                      </a:extLst>
                    </a:gridCol>
                    <a:gridCol w="5345633">
                      <a:extLst>
                        <a:ext uri="{9D8B030D-6E8A-4147-A177-3AD203B41FA5}">
                          <a16:colId xmlns:a16="http://schemas.microsoft.com/office/drawing/2014/main" val="1917381323"/>
                        </a:ext>
                      </a:extLst>
                    </a:gridCol>
                  </a:tblGrid>
                  <a:tr h="621143">
                    <a:tc>
                      <a:txBody>
                        <a:bodyPr/>
                        <a:lstStyle/>
                        <a:p>
                          <a:r>
                            <a:rPr lang="en-US" dirty="0"/>
                            <a:t>Post-Newtonian </a:t>
                          </a:r>
                        </a:p>
                      </a:txBody>
                      <a:tcPr/>
                    </a:tc>
                    <a:tc>
                      <a:txBody>
                        <a:bodyPr/>
                        <a:lstStyle/>
                        <a:p>
                          <a:r>
                            <a:rPr lang="en-US" dirty="0"/>
                            <a:t>Post-Minkowski</a:t>
                          </a:r>
                        </a:p>
                      </a:txBody>
                      <a:tcPr/>
                    </a:tc>
                    <a:extLst>
                      <a:ext uri="{0D108BD9-81ED-4DB2-BD59-A6C34878D82A}">
                        <a16:rowId xmlns:a16="http://schemas.microsoft.com/office/drawing/2014/main" val="3693866031"/>
                      </a:ext>
                    </a:extLst>
                  </a:tr>
                  <a:tr h="3021635">
                    <a:tc>
                      <a:txBody>
                        <a:bodyPr/>
                        <a:lstStyle/>
                        <a:p>
                          <a:pPr marL="285750" indent="-285750">
                            <a:buFont typeface="Arial" panose="020B0604020202020204" pitchFamily="34" charset="0"/>
                            <a:buChar char="•"/>
                          </a:pPr>
                          <a:r>
                            <a:rPr lang="en-US" dirty="0"/>
                            <a:t>Uses a Newtonian Hamiltonian (classical mechanics)</a:t>
                          </a:r>
                        </a:p>
                        <a:p>
                          <a:pPr marL="285750" indent="-285750">
                            <a:buFont typeface="Arial" panose="020B0604020202020204" pitchFamily="34" charset="0"/>
                            <a:buChar char="•"/>
                          </a:pPr>
                          <a:r>
                            <a:rPr lang="en-US" dirty="0"/>
                            <a:t>Adds correction terms for GR</a:t>
                          </a:r>
                        </a:p>
                        <a:p>
                          <a:pPr marL="285750" indent="-285750">
                            <a:buFont typeface="Arial" panose="020B0604020202020204" pitchFamily="34" charset="0"/>
                            <a:buChar char="•"/>
                          </a:pPr>
                          <a14:m>
                            <m:oMath xmlns:m="http://schemas.openxmlformats.org/officeDocument/2006/math">
                              <m:d>
                                <m:dPr>
                                  <m:begChr m:val="|"/>
                                  <m:endChr m:val="|"/>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𝐺𝑀</m:t>
                                      </m:r>
                                    </m:num>
                                    <m:den>
                                      <m:r>
                                        <a:rPr lang="en-US" i="1">
                                          <a:latin typeface="Cambria Math" panose="02040503050406030204" pitchFamily="18" charset="0"/>
                                        </a:rPr>
                                        <m:t>𝑟</m:t>
                                      </m:r>
                                      <m:sSup>
                                        <m:sSupPr>
                                          <m:ctrlPr>
                                            <a:rPr lang="en-US" i="1">
                                              <a:latin typeface="Cambria Math" panose="02040503050406030204" pitchFamily="18" charset="0"/>
                                            </a:rPr>
                                          </m:ctrlPr>
                                        </m:sSupPr>
                                        <m:e>
                                          <m:r>
                                            <a:rPr lang="en-US" i="1">
                                              <a:latin typeface="Cambria Math" panose="02040503050406030204" pitchFamily="18" charset="0"/>
                                            </a:rPr>
                                            <m:t>𝑐</m:t>
                                          </m:r>
                                        </m:e>
                                        <m:sup>
                                          <m:r>
                                            <a:rPr lang="en-US" i="1">
                                              <a:latin typeface="Cambria Math" panose="02040503050406030204" pitchFamily="18" charset="0"/>
                                            </a:rPr>
                                            <m:t>2</m:t>
                                          </m:r>
                                        </m:sup>
                                      </m:sSup>
                                    </m:den>
                                  </m:f>
                                </m:e>
                              </m:d>
                              <m:r>
                                <a:rPr lang="en-US" i="1">
                                  <a:latin typeface="Cambria Math" panose="02040503050406030204" pitchFamily="18" charset="0"/>
                                </a:rPr>
                                <m:t>≪1</m:t>
                              </m:r>
                            </m:oMath>
                          </a14:m>
                          <a:r>
                            <a:rPr lang="en-US" dirty="0"/>
                            <a:t> </a:t>
                          </a:r>
                        </a:p>
                        <a:p>
                          <a:pPr marL="285750" indent="-285750">
                            <a:buFont typeface="Arial" panose="020B0604020202020204" pitchFamily="34" charset="0"/>
                            <a:buChar char="•"/>
                          </a:pPr>
                          <a14:m>
                            <m:oMath xmlns:m="http://schemas.openxmlformats.org/officeDocument/2006/math">
                              <m:d>
                                <m:dPr>
                                  <m:begChr m:val="|"/>
                                  <m:endChr m:val="|"/>
                                  <m:ctrlPr>
                                    <a:rPr lang="en-US" i="1">
                                      <a:latin typeface="Cambria Math" panose="02040503050406030204" pitchFamily="18" charset="0"/>
                                    </a:rPr>
                                  </m:ctrlPr>
                                </m:dPr>
                                <m:e>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𝑣</m:t>
                                              </m:r>
                                            </m:num>
                                            <m:den>
                                              <m:r>
                                                <a:rPr lang="en-US" i="1">
                                                  <a:latin typeface="Cambria Math" panose="02040503050406030204" pitchFamily="18" charset="0"/>
                                                </a:rPr>
                                                <m:t>𝑐</m:t>
                                              </m:r>
                                            </m:den>
                                          </m:f>
                                        </m:e>
                                      </m:d>
                                    </m:e>
                                    <m:sup>
                                      <m:r>
                                        <a:rPr lang="en-US" i="1">
                                          <a:latin typeface="Cambria Math" panose="02040503050406030204" pitchFamily="18" charset="0"/>
                                        </a:rPr>
                                        <m:t>2</m:t>
                                      </m:r>
                                    </m:sup>
                                  </m:sSup>
                                </m:e>
                              </m:d>
                              <m:r>
                                <a:rPr lang="en-US" i="1">
                                  <a:latin typeface="Cambria Math" panose="02040503050406030204" pitchFamily="18" charset="0"/>
                                </a:rPr>
                                <m:t>≪1</m:t>
                              </m:r>
                            </m:oMath>
                          </a14:m>
                          <a:endParaRPr lang="en-US" dirty="0"/>
                        </a:p>
                        <a:p>
                          <a:pPr marL="0" indent="0">
                            <a:buNone/>
                          </a:pPr>
                          <a:endParaRPr lang="en-US" dirty="0"/>
                        </a:p>
                      </a:txBody>
                      <a:tcPr/>
                    </a:tc>
                    <a:tc>
                      <a:txBody>
                        <a:bodyPr/>
                        <a:lstStyle/>
                        <a:p>
                          <a:pPr marL="285750" indent="-285750">
                            <a:buFont typeface="Arial" panose="020B0604020202020204" pitchFamily="34" charset="0"/>
                            <a:buChar char="•"/>
                          </a:pPr>
                          <a:r>
                            <a:rPr lang="en-US" dirty="0"/>
                            <a:t>Uses a Minkowski spacetime Hamiltonian (special relativity)</a:t>
                          </a:r>
                        </a:p>
                        <a:p>
                          <a:pPr marL="285750" indent="-285750">
                            <a:buFont typeface="Arial" panose="020B0604020202020204" pitchFamily="34" charset="0"/>
                            <a:buChar char="•"/>
                          </a:pPr>
                          <a:r>
                            <a:rPr lang="en-US" dirty="0"/>
                            <a:t>Adds correction terms for GR</a:t>
                          </a:r>
                        </a:p>
                        <a:p>
                          <a:pPr marL="285750" indent="-285750">
                            <a:buFont typeface="Arial" panose="020B0604020202020204" pitchFamily="34" charset="0"/>
                            <a:buChar char="•"/>
                          </a:pPr>
                          <a14:m>
                            <m:oMath xmlns:m="http://schemas.openxmlformats.org/officeDocument/2006/math">
                              <m:d>
                                <m:dPr>
                                  <m:begChr m:val="|"/>
                                  <m:endChr m:val="|"/>
                                  <m:ctrlPr>
                                    <a:rPr lang="en-US" i="1" smtClean="0">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𝐺𝑀</m:t>
                                      </m:r>
                                    </m:num>
                                    <m:den>
                                      <m:r>
                                        <a:rPr lang="en-US" i="1">
                                          <a:latin typeface="Cambria Math" panose="02040503050406030204" pitchFamily="18" charset="0"/>
                                        </a:rPr>
                                        <m:t>𝑟</m:t>
                                      </m:r>
                                      <m:sSup>
                                        <m:sSupPr>
                                          <m:ctrlPr>
                                            <a:rPr lang="en-US" i="1">
                                              <a:latin typeface="Cambria Math" panose="02040503050406030204" pitchFamily="18" charset="0"/>
                                            </a:rPr>
                                          </m:ctrlPr>
                                        </m:sSupPr>
                                        <m:e>
                                          <m:r>
                                            <a:rPr lang="en-US" i="1">
                                              <a:latin typeface="Cambria Math" panose="02040503050406030204" pitchFamily="18" charset="0"/>
                                            </a:rPr>
                                            <m:t>𝑐</m:t>
                                          </m:r>
                                        </m:e>
                                        <m:sup>
                                          <m:r>
                                            <a:rPr lang="en-US" i="1">
                                              <a:latin typeface="Cambria Math" panose="02040503050406030204" pitchFamily="18" charset="0"/>
                                            </a:rPr>
                                            <m:t>2</m:t>
                                          </m:r>
                                        </m:sup>
                                      </m:sSup>
                                    </m:den>
                                  </m:f>
                                </m:e>
                              </m:d>
                              <m:r>
                                <a:rPr lang="en-US" i="1">
                                  <a:latin typeface="Cambria Math" panose="02040503050406030204" pitchFamily="18" charset="0"/>
                                </a:rPr>
                                <m:t>≪1</m:t>
                              </m:r>
                            </m:oMath>
                          </a14:m>
                          <a:r>
                            <a:rPr lang="en-US" dirty="0"/>
                            <a:t> </a:t>
                          </a:r>
                        </a:p>
                        <a:p>
                          <a:pPr marL="285750" indent="-285750">
                            <a:buFont typeface="Arial" panose="020B0604020202020204" pitchFamily="34" charset="0"/>
                            <a:buChar char="•"/>
                          </a:pPr>
                          <a14:m>
                            <m:oMath xmlns:m="http://schemas.openxmlformats.org/officeDocument/2006/math">
                              <m:r>
                                <a:rPr lang="en-US" b="0" i="1" smtClean="0">
                                  <a:latin typeface="Cambria Math" panose="02040503050406030204" pitchFamily="18" charset="0"/>
                                </a:rPr>
                                <m:t>𝑣</m:t>
                              </m:r>
                            </m:oMath>
                          </a14:m>
                          <a:r>
                            <a:rPr lang="en-US" dirty="0"/>
                            <a:t> can be as high as</a:t>
                          </a:r>
                          <a:r>
                            <a:rPr lang="en-US" baseline="0" dirty="0"/>
                            <a:t> desired</a:t>
                          </a:r>
                          <a:endParaRPr lang="en-US" dirty="0"/>
                        </a:p>
                      </a:txBody>
                      <a:tcPr/>
                    </a:tc>
                    <a:extLst>
                      <a:ext uri="{0D108BD9-81ED-4DB2-BD59-A6C34878D82A}">
                        <a16:rowId xmlns:a16="http://schemas.microsoft.com/office/drawing/2014/main" val="3418207346"/>
                      </a:ext>
                    </a:extLst>
                  </a:tr>
                </a:tbl>
              </a:graphicData>
            </a:graphic>
          </p:graphicFrame>
        </mc:Choice>
        <mc:Fallback xmlns="">
          <p:graphicFrame>
            <p:nvGraphicFramePr>
              <p:cNvPr id="4" name="Table 4">
                <a:extLst>
                  <a:ext uri="{FF2B5EF4-FFF2-40B4-BE49-F238E27FC236}">
                    <a16:creationId xmlns:a16="http://schemas.microsoft.com/office/drawing/2014/main" id="{9F94D28C-BC72-384E-9A19-8837BB1B5816}"/>
                  </a:ext>
                </a:extLst>
              </p:cNvPr>
              <p:cNvGraphicFramePr>
                <a:graphicFrameLocks noGrp="1"/>
              </p:cNvGraphicFramePr>
              <p:nvPr>
                <p:ph idx="1"/>
                <p:extLst>
                  <p:ext uri="{D42A27DB-BD31-4B8C-83A1-F6EECF244321}">
                    <p14:modId xmlns:p14="http://schemas.microsoft.com/office/powerpoint/2010/main" val="3760186290"/>
                  </p:ext>
                </p:extLst>
              </p:nvPr>
            </p:nvGraphicFramePr>
            <p:xfrm>
              <a:off x="700634" y="2293126"/>
              <a:ext cx="10691266" cy="3642778"/>
            </p:xfrm>
            <a:graphic>
              <a:graphicData uri="http://schemas.openxmlformats.org/drawingml/2006/table">
                <a:tbl>
                  <a:tblPr firstRow="1" bandRow="1">
                    <a:tableStyleId>{5C22544A-7EE6-4342-B048-85BDC9FD1C3A}</a:tableStyleId>
                  </a:tblPr>
                  <a:tblGrid>
                    <a:gridCol w="5345633">
                      <a:extLst>
                        <a:ext uri="{9D8B030D-6E8A-4147-A177-3AD203B41FA5}">
                          <a16:colId xmlns:a16="http://schemas.microsoft.com/office/drawing/2014/main" val="3347606789"/>
                        </a:ext>
                      </a:extLst>
                    </a:gridCol>
                    <a:gridCol w="5345633">
                      <a:extLst>
                        <a:ext uri="{9D8B030D-6E8A-4147-A177-3AD203B41FA5}">
                          <a16:colId xmlns:a16="http://schemas.microsoft.com/office/drawing/2014/main" val="1917381323"/>
                        </a:ext>
                      </a:extLst>
                    </a:gridCol>
                  </a:tblGrid>
                  <a:tr h="621143">
                    <a:tc>
                      <a:txBody>
                        <a:bodyPr/>
                        <a:lstStyle/>
                        <a:p>
                          <a:r>
                            <a:rPr lang="en-US" dirty="0"/>
                            <a:t>Post-Newtonian </a:t>
                          </a:r>
                        </a:p>
                      </a:txBody>
                      <a:tcPr/>
                    </a:tc>
                    <a:tc>
                      <a:txBody>
                        <a:bodyPr/>
                        <a:lstStyle/>
                        <a:p>
                          <a:r>
                            <a:rPr lang="en-US" dirty="0"/>
                            <a:t>Post-Minkowski</a:t>
                          </a:r>
                        </a:p>
                      </a:txBody>
                      <a:tcPr/>
                    </a:tc>
                    <a:extLst>
                      <a:ext uri="{0D108BD9-81ED-4DB2-BD59-A6C34878D82A}">
                        <a16:rowId xmlns:a16="http://schemas.microsoft.com/office/drawing/2014/main" val="3693866031"/>
                      </a:ext>
                    </a:extLst>
                  </a:tr>
                  <a:tr h="3021635">
                    <a:tc>
                      <a:txBody>
                        <a:bodyPr/>
                        <a:lstStyle/>
                        <a:p>
                          <a:endParaRPr lang="en-US"/>
                        </a:p>
                      </a:txBody>
                      <a:tcPr>
                        <a:blipFill>
                          <a:blip r:embed="rId3"/>
                          <a:stretch>
                            <a:fillRect l="-238" t="-21339" r="-100713" b="-418"/>
                          </a:stretch>
                        </a:blipFill>
                      </a:tcPr>
                    </a:tc>
                    <a:tc>
                      <a:txBody>
                        <a:bodyPr/>
                        <a:lstStyle/>
                        <a:p>
                          <a:endParaRPr lang="en-US"/>
                        </a:p>
                      </a:txBody>
                      <a:tcPr>
                        <a:blipFill>
                          <a:blip r:embed="rId3"/>
                          <a:stretch>
                            <a:fillRect l="-100238" t="-21339" r="-713" b="-418"/>
                          </a:stretch>
                        </a:blipFill>
                      </a:tcPr>
                    </a:tc>
                    <a:extLst>
                      <a:ext uri="{0D108BD9-81ED-4DB2-BD59-A6C34878D82A}">
                        <a16:rowId xmlns:a16="http://schemas.microsoft.com/office/drawing/2014/main" val="3418207346"/>
                      </a:ext>
                    </a:extLst>
                  </a:tr>
                </a:tbl>
              </a:graphicData>
            </a:graphic>
          </p:graphicFrame>
        </mc:Fallback>
      </mc:AlternateContent>
    </p:spTree>
    <p:extLst>
      <p:ext uri="{BB962C8B-B14F-4D97-AF65-F5344CB8AC3E}">
        <p14:creationId xmlns:p14="http://schemas.microsoft.com/office/powerpoint/2010/main" val="2898179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40FF5-38C8-7B45-8B1F-5D550E482306}"/>
              </a:ext>
            </a:extLst>
          </p:cNvPr>
          <p:cNvSpPr>
            <a:spLocks noGrp="1"/>
          </p:cNvSpPr>
          <p:nvPr>
            <p:ph type="title"/>
          </p:nvPr>
        </p:nvSpPr>
        <p:spPr/>
        <p:txBody>
          <a:bodyPr/>
          <a:lstStyle/>
          <a:p>
            <a:r>
              <a:rPr lang="en-US" dirty="0"/>
              <a:t>Post-Minkowski N-body Equation to First Order in G</a:t>
            </a:r>
          </a:p>
        </p:txBody>
      </p:sp>
      <p:pic>
        <p:nvPicPr>
          <p:cNvPr id="5" name="Content Placeholder 4">
            <a:extLst>
              <a:ext uri="{FF2B5EF4-FFF2-40B4-BE49-F238E27FC236}">
                <a16:creationId xmlns:a16="http://schemas.microsoft.com/office/drawing/2014/main" id="{B9A32E28-526D-944D-A906-7C0E71AEC0D1}"/>
              </a:ext>
            </a:extLst>
          </p:cNvPr>
          <p:cNvPicPr>
            <a:picLocks noGrp="1" noChangeAspect="1"/>
          </p:cNvPicPr>
          <p:nvPr>
            <p:ph idx="1"/>
          </p:nvPr>
        </p:nvPicPr>
        <p:blipFill>
          <a:blip r:embed="rId3"/>
          <a:stretch>
            <a:fillRect/>
          </a:stretch>
        </p:blipFill>
        <p:spPr>
          <a:xfrm>
            <a:off x="700088" y="2508549"/>
            <a:ext cx="10691812" cy="2575915"/>
          </a:xfrm>
        </p:spPr>
      </p:pic>
      <p:sp>
        <p:nvSpPr>
          <p:cNvPr id="7" name="TextBox 6">
            <a:extLst>
              <a:ext uri="{FF2B5EF4-FFF2-40B4-BE49-F238E27FC236}">
                <a16:creationId xmlns:a16="http://schemas.microsoft.com/office/drawing/2014/main" id="{28DC3192-D1FD-4640-8EA1-0D475CD619B0}"/>
              </a:ext>
            </a:extLst>
          </p:cNvPr>
          <p:cNvSpPr txBox="1"/>
          <p:nvPr/>
        </p:nvSpPr>
        <p:spPr>
          <a:xfrm>
            <a:off x="885825" y="5329238"/>
            <a:ext cx="9877769" cy="369332"/>
          </a:xfrm>
          <a:prstGeom prst="rect">
            <a:avLst/>
          </a:prstGeom>
          <a:noFill/>
        </p:spPr>
        <p:txBody>
          <a:bodyPr wrap="none" rtlCol="0">
            <a:spAutoFit/>
          </a:bodyPr>
          <a:lstStyle/>
          <a:p>
            <a:pPr marL="285750" indent="-285750">
              <a:buFont typeface="Arial" panose="020B0604020202020204" pitchFamily="34" charset="0"/>
              <a:buChar char="•"/>
            </a:pPr>
            <a:r>
              <a:rPr lang="en-US" dirty="0"/>
              <a:t>We have written a code to solve this in equation in Julia, using their suite of advanced ODE solvers.</a:t>
            </a:r>
          </a:p>
        </p:txBody>
      </p:sp>
    </p:spTree>
    <p:extLst>
      <p:ext uri="{BB962C8B-B14F-4D97-AF65-F5344CB8AC3E}">
        <p14:creationId xmlns:p14="http://schemas.microsoft.com/office/powerpoint/2010/main" val="3031500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14DB6-992C-1448-AEFD-3BEF91457568}"/>
              </a:ext>
            </a:extLst>
          </p:cNvPr>
          <p:cNvSpPr>
            <a:spLocks noGrp="1"/>
          </p:cNvSpPr>
          <p:nvPr>
            <p:ph type="title"/>
          </p:nvPr>
        </p:nvSpPr>
        <p:spPr/>
        <p:txBody>
          <a:bodyPr/>
          <a:lstStyle/>
          <a:p>
            <a:r>
              <a:rPr lang="en-US" dirty="0"/>
              <a:t>Problem of Initial Conditions</a:t>
            </a:r>
          </a:p>
        </p:txBody>
      </p:sp>
      <p:pic>
        <p:nvPicPr>
          <p:cNvPr id="5" name="Content Placeholder 4" descr="Chart&#10;&#10;Description automatically generated">
            <a:extLst>
              <a:ext uri="{FF2B5EF4-FFF2-40B4-BE49-F238E27FC236}">
                <a16:creationId xmlns:a16="http://schemas.microsoft.com/office/drawing/2014/main" id="{254DA543-FC4D-1741-8DD3-DB6A4BF43FC6}"/>
              </a:ext>
            </a:extLst>
          </p:cNvPr>
          <p:cNvPicPr>
            <a:picLocks noGrp="1" noChangeAspect="1"/>
          </p:cNvPicPr>
          <p:nvPr>
            <p:ph idx="1"/>
          </p:nvPr>
        </p:nvPicPr>
        <p:blipFill>
          <a:blip r:embed="rId3"/>
          <a:stretch>
            <a:fillRect/>
          </a:stretch>
        </p:blipFill>
        <p:spPr>
          <a:xfrm>
            <a:off x="557760" y="2697469"/>
            <a:ext cx="4632723" cy="3088482"/>
          </a:xfrm>
        </p:spPr>
      </p:pic>
      <p:pic>
        <p:nvPicPr>
          <p:cNvPr id="7" name="Picture 6" descr="Chart&#10;&#10;Description automatically generated">
            <a:extLst>
              <a:ext uri="{FF2B5EF4-FFF2-40B4-BE49-F238E27FC236}">
                <a16:creationId xmlns:a16="http://schemas.microsoft.com/office/drawing/2014/main" id="{3645FAF2-4881-8C40-AC1B-9F170F998854}"/>
              </a:ext>
            </a:extLst>
          </p:cNvPr>
          <p:cNvPicPr>
            <a:picLocks noChangeAspect="1"/>
          </p:cNvPicPr>
          <p:nvPr/>
        </p:nvPicPr>
        <p:blipFill>
          <a:blip r:embed="rId4"/>
          <a:stretch>
            <a:fillRect/>
          </a:stretch>
        </p:blipFill>
        <p:spPr>
          <a:xfrm>
            <a:off x="6046267" y="2639280"/>
            <a:ext cx="4632722" cy="3088481"/>
          </a:xfrm>
          <a:prstGeom prst="rect">
            <a:avLst/>
          </a:prstGeom>
        </p:spPr>
      </p:pic>
      <p:sp>
        <p:nvSpPr>
          <p:cNvPr id="8" name="TextBox 7">
            <a:extLst>
              <a:ext uri="{FF2B5EF4-FFF2-40B4-BE49-F238E27FC236}">
                <a16:creationId xmlns:a16="http://schemas.microsoft.com/office/drawing/2014/main" id="{3674B623-98B9-2246-8A4E-3B4252AF1D9F}"/>
              </a:ext>
            </a:extLst>
          </p:cNvPr>
          <p:cNvSpPr txBox="1"/>
          <p:nvPr/>
        </p:nvSpPr>
        <p:spPr>
          <a:xfrm>
            <a:off x="700635" y="1969960"/>
            <a:ext cx="11072813" cy="646331"/>
          </a:xfrm>
          <a:prstGeom prst="rect">
            <a:avLst/>
          </a:prstGeom>
          <a:noFill/>
        </p:spPr>
        <p:txBody>
          <a:bodyPr wrap="square" rtlCol="0">
            <a:spAutoFit/>
          </a:bodyPr>
          <a:lstStyle/>
          <a:p>
            <a:r>
              <a:rPr lang="en-US" dirty="0"/>
              <a:t>Correct initial conditions will produce a circular orbit. The example shown here is the animation of the orbital paths of two bodies with a mass ratio of 2.</a:t>
            </a:r>
          </a:p>
        </p:txBody>
      </p:sp>
      <p:sp>
        <p:nvSpPr>
          <p:cNvPr id="9" name="TextBox 8">
            <a:extLst>
              <a:ext uri="{FF2B5EF4-FFF2-40B4-BE49-F238E27FC236}">
                <a16:creationId xmlns:a16="http://schemas.microsoft.com/office/drawing/2014/main" id="{A006ABC4-7FE6-D84C-973A-31780FB667BF}"/>
              </a:ext>
            </a:extLst>
          </p:cNvPr>
          <p:cNvSpPr txBox="1"/>
          <p:nvPr/>
        </p:nvSpPr>
        <p:spPr>
          <a:xfrm>
            <a:off x="1500187" y="5751238"/>
            <a:ext cx="2537874" cy="369332"/>
          </a:xfrm>
          <a:prstGeom prst="rect">
            <a:avLst/>
          </a:prstGeom>
          <a:noFill/>
        </p:spPr>
        <p:txBody>
          <a:bodyPr wrap="none" rtlCol="0">
            <a:spAutoFit/>
          </a:bodyPr>
          <a:lstStyle/>
          <a:p>
            <a:r>
              <a:rPr lang="en-US" dirty="0"/>
              <a:t>What it should look like</a:t>
            </a:r>
          </a:p>
        </p:txBody>
      </p:sp>
      <p:sp>
        <p:nvSpPr>
          <p:cNvPr id="10" name="TextBox 9">
            <a:extLst>
              <a:ext uri="{FF2B5EF4-FFF2-40B4-BE49-F238E27FC236}">
                <a16:creationId xmlns:a16="http://schemas.microsoft.com/office/drawing/2014/main" id="{0EF6991C-1F48-9E42-9722-32C4F6680EE7}"/>
              </a:ext>
            </a:extLst>
          </p:cNvPr>
          <p:cNvSpPr txBox="1"/>
          <p:nvPr/>
        </p:nvSpPr>
        <p:spPr>
          <a:xfrm>
            <a:off x="7115175" y="5750751"/>
            <a:ext cx="3182218" cy="369332"/>
          </a:xfrm>
          <a:prstGeom prst="rect">
            <a:avLst/>
          </a:prstGeom>
          <a:noFill/>
        </p:spPr>
        <p:txBody>
          <a:bodyPr wrap="none" rtlCol="0">
            <a:spAutoFit/>
          </a:bodyPr>
          <a:lstStyle/>
          <a:p>
            <a:r>
              <a:rPr lang="en-US" dirty="0"/>
              <a:t>What the code was producing</a:t>
            </a:r>
          </a:p>
        </p:txBody>
      </p:sp>
    </p:spTree>
    <p:extLst>
      <p:ext uri="{BB962C8B-B14F-4D97-AF65-F5344CB8AC3E}">
        <p14:creationId xmlns:p14="http://schemas.microsoft.com/office/powerpoint/2010/main" val="3485983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27C1F-4D90-2F48-BD09-F05798327B8E}"/>
              </a:ext>
            </a:extLst>
          </p:cNvPr>
          <p:cNvSpPr>
            <a:spLocks noGrp="1"/>
          </p:cNvSpPr>
          <p:nvPr>
            <p:ph type="title"/>
          </p:nvPr>
        </p:nvSpPr>
        <p:spPr>
          <a:xfrm>
            <a:off x="695324" y="904730"/>
            <a:ext cx="6512998" cy="1343557"/>
          </a:xfrm>
        </p:spPr>
        <p:txBody>
          <a:bodyPr>
            <a:normAutofit/>
          </a:bodyPr>
          <a:lstStyle/>
          <a:p>
            <a:r>
              <a:rPr lang="en-US" dirty="0" err="1"/>
              <a:t>Kozai-Lidov</a:t>
            </a:r>
            <a:r>
              <a:rPr lang="en-US" dirty="0"/>
              <a:t> Mechanism</a:t>
            </a:r>
          </a:p>
        </p:txBody>
      </p:sp>
      <p:cxnSp>
        <p:nvCxnSpPr>
          <p:cNvPr id="16" name="Straight Connector 15">
            <a:extLst>
              <a:ext uri="{FF2B5EF4-FFF2-40B4-BE49-F238E27FC236}">
                <a16:creationId xmlns:a16="http://schemas.microsoft.com/office/drawing/2014/main" id="{C19EF34C-5622-413F-9C9F-AC937E306E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8549954-3C0C-48B7-9BE6-9B32C39D044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EE2FB312-2934-5F4D-BA31-C165F2F0223E}"/>
              </a:ext>
            </a:extLst>
          </p:cNvPr>
          <p:cNvPicPr>
            <a:picLocks noChangeAspect="1"/>
          </p:cNvPicPr>
          <p:nvPr/>
        </p:nvPicPr>
        <p:blipFill>
          <a:blip r:embed="rId3"/>
          <a:stretch>
            <a:fillRect/>
          </a:stretch>
        </p:blipFill>
        <p:spPr>
          <a:xfrm>
            <a:off x="3111335" y="1628704"/>
            <a:ext cx="5766087" cy="4324566"/>
          </a:xfrm>
          <a:prstGeom prst="rect">
            <a:avLst/>
          </a:prstGeom>
        </p:spPr>
      </p:pic>
    </p:spTree>
    <p:extLst>
      <p:ext uri="{BB962C8B-B14F-4D97-AF65-F5344CB8AC3E}">
        <p14:creationId xmlns:p14="http://schemas.microsoft.com/office/powerpoint/2010/main" val="1766876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93EDF-85DA-674B-9607-DF9F3B46DFBD}"/>
              </a:ext>
            </a:extLst>
          </p:cNvPr>
          <p:cNvSpPr>
            <a:spLocks noGrp="1"/>
          </p:cNvSpPr>
          <p:nvPr>
            <p:ph type="title"/>
          </p:nvPr>
        </p:nvSpPr>
        <p:spPr/>
        <p:txBody>
          <a:bodyPr/>
          <a:lstStyle/>
          <a:p>
            <a:r>
              <a:rPr lang="en-US" dirty="0"/>
              <a:t>Initial Conditions</a:t>
            </a:r>
          </a:p>
        </p:txBody>
      </p:sp>
      <p:pic>
        <p:nvPicPr>
          <p:cNvPr id="5" name="Content Placeholder 4">
            <a:extLst>
              <a:ext uri="{FF2B5EF4-FFF2-40B4-BE49-F238E27FC236}">
                <a16:creationId xmlns:a16="http://schemas.microsoft.com/office/drawing/2014/main" id="{C61E2021-968D-C849-AD34-E073867E8A24}"/>
              </a:ext>
            </a:extLst>
          </p:cNvPr>
          <p:cNvPicPr>
            <a:picLocks noGrp="1" noChangeAspect="1"/>
          </p:cNvPicPr>
          <p:nvPr>
            <p:ph idx="1"/>
          </p:nvPr>
        </p:nvPicPr>
        <p:blipFill>
          <a:blip r:embed="rId3"/>
          <a:stretch>
            <a:fillRect/>
          </a:stretch>
        </p:blipFill>
        <p:spPr>
          <a:xfrm>
            <a:off x="2283620" y="1629698"/>
            <a:ext cx="7924800" cy="1130300"/>
          </a:xfrm>
        </p:spPr>
      </p:pic>
      <p:pic>
        <p:nvPicPr>
          <p:cNvPr id="7" name="Picture 6">
            <a:extLst>
              <a:ext uri="{FF2B5EF4-FFF2-40B4-BE49-F238E27FC236}">
                <a16:creationId xmlns:a16="http://schemas.microsoft.com/office/drawing/2014/main" id="{D41E5A4C-59F7-5B46-A0CB-5B8AF75E4777}"/>
              </a:ext>
            </a:extLst>
          </p:cNvPr>
          <p:cNvPicPr>
            <a:picLocks noChangeAspect="1"/>
          </p:cNvPicPr>
          <p:nvPr/>
        </p:nvPicPr>
        <p:blipFill>
          <a:blip r:embed="rId4"/>
          <a:stretch>
            <a:fillRect/>
          </a:stretch>
        </p:blipFill>
        <p:spPr>
          <a:xfrm>
            <a:off x="698500" y="2824697"/>
            <a:ext cx="10795000" cy="3136900"/>
          </a:xfrm>
          <a:prstGeom prst="rect">
            <a:avLst/>
          </a:prstGeom>
        </p:spPr>
      </p:pic>
    </p:spTree>
    <p:extLst>
      <p:ext uri="{BB962C8B-B14F-4D97-AF65-F5344CB8AC3E}">
        <p14:creationId xmlns:p14="http://schemas.microsoft.com/office/powerpoint/2010/main" val="1514516325"/>
      </p:ext>
    </p:extLst>
  </p:cSld>
  <p:clrMapOvr>
    <a:masterClrMapping/>
  </p:clrMapOvr>
</p:sld>
</file>

<file path=ppt/theme/theme1.xml><?xml version="1.0" encoding="utf-8"?>
<a:theme xmlns:a="http://schemas.openxmlformats.org/drawingml/2006/main" name="ChronicleVTI">
  <a:themeElements>
    <a:clrScheme name="AnalogousFromLightSeedLeftStep">
      <a:dk1>
        <a:srgbClr val="000000"/>
      </a:dk1>
      <a:lt1>
        <a:srgbClr val="FFFFFF"/>
      </a:lt1>
      <a:dk2>
        <a:srgbClr val="242E41"/>
      </a:dk2>
      <a:lt2>
        <a:srgbClr val="E8E6E2"/>
      </a:lt2>
      <a:accent1>
        <a:srgbClr val="769CE6"/>
      </a:accent1>
      <a:accent2>
        <a:srgbClr val="36AFD7"/>
      </a:accent2>
      <a:accent3>
        <a:srgbClr val="4CB2A1"/>
      </a:accent3>
      <a:accent4>
        <a:srgbClr val="47B876"/>
      </a:accent4>
      <a:accent5>
        <a:srgbClr val="42BB42"/>
      </a:accent5>
      <a:accent6>
        <a:srgbClr val="74B346"/>
      </a:accent6>
      <a:hlink>
        <a:srgbClr val="948059"/>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{E7851840-4A57-4D4A-9393-7E0C94978CB6}tf10001058</Template>
  <TotalTime>4123</TotalTime>
  <Words>1292</Words>
  <Application>Microsoft Macintosh PowerPoint</Application>
  <PresentationFormat>Widescreen</PresentationFormat>
  <Paragraphs>97</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Calisto MT</vt:lpstr>
      <vt:lpstr>Cambria Math</vt:lpstr>
      <vt:lpstr>Univers Condensed</vt:lpstr>
      <vt:lpstr>ChronicleVTI</vt:lpstr>
      <vt:lpstr>Many Body Post-Minkowski Simulation</vt:lpstr>
      <vt:lpstr>General Relativity And Black Holes</vt:lpstr>
      <vt:lpstr>Gravitational Waves</vt:lpstr>
      <vt:lpstr>Black Hole Observatory</vt:lpstr>
      <vt:lpstr>Post-Minkowski Approximation</vt:lpstr>
      <vt:lpstr>Post-Minkowski N-body Equation to First Order in G</vt:lpstr>
      <vt:lpstr>Problem of Initial Conditions</vt:lpstr>
      <vt:lpstr>Kozai-Lidov Mechanism</vt:lpstr>
      <vt:lpstr>Initial Conditions</vt:lpstr>
      <vt:lpstr>PowerPoint Presentation</vt:lpstr>
      <vt:lpstr>PowerPoint Presentation</vt:lpstr>
      <vt:lpstr>Newtonian VS. Post-Minkowskian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Many Body Post-Minkowski Simulation</dc:title>
  <dc:creator>Zack Windham</dc:creator>
  <cp:lastModifiedBy>Zack Windham</cp:lastModifiedBy>
  <cp:revision>59</cp:revision>
  <dcterms:created xsi:type="dcterms:W3CDTF">2021-02-20T02:55:23Z</dcterms:created>
  <dcterms:modified xsi:type="dcterms:W3CDTF">2022-03-04T09:48:05Z</dcterms:modified>
</cp:coreProperties>
</file>

<file path=docProps/thumbnail.jpeg>
</file>